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68" r:id="rId3"/>
  </p:sldMasterIdLst>
  <p:notesMasterIdLst>
    <p:notesMasterId r:id="rId39"/>
  </p:notesMasterIdLst>
  <p:sldIdLst>
    <p:sldId id="256" r:id="rId4"/>
    <p:sldId id="365" r:id="rId5"/>
    <p:sldId id="335" r:id="rId6"/>
    <p:sldId id="262" r:id="rId7"/>
    <p:sldId id="301" r:id="rId8"/>
    <p:sldId id="303" r:id="rId9"/>
    <p:sldId id="338" r:id="rId10"/>
    <p:sldId id="330" r:id="rId11"/>
    <p:sldId id="306" r:id="rId12"/>
    <p:sldId id="305" r:id="rId13"/>
    <p:sldId id="363" r:id="rId14"/>
    <p:sldId id="339" r:id="rId15"/>
    <p:sldId id="358" r:id="rId16"/>
    <p:sldId id="343" r:id="rId17"/>
    <p:sldId id="346" r:id="rId18"/>
    <p:sldId id="364" r:id="rId19"/>
    <p:sldId id="360" r:id="rId20"/>
    <p:sldId id="311" r:id="rId21"/>
    <p:sldId id="359" r:id="rId22"/>
    <p:sldId id="345" r:id="rId23"/>
    <p:sldId id="342" r:id="rId24"/>
    <p:sldId id="336" r:id="rId25"/>
    <p:sldId id="337" r:id="rId26"/>
    <p:sldId id="333" r:id="rId27"/>
    <p:sldId id="361" r:id="rId28"/>
    <p:sldId id="347" r:id="rId29"/>
    <p:sldId id="325" r:id="rId30"/>
    <p:sldId id="328" r:id="rId31"/>
    <p:sldId id="353" r:id="rId32"/>
    <p:sldId id="354" r:id="rId33"/>
    <p:sldId id="352" r:id="rId34"/>
    <p:sldId id="355" r:id="rId35"/>
    <p:sldId id="357" r:id="rId36"/>
    <p:sldId id="329" r:id="rId37"/>
    <p:sldId id="259"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E7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88" autoAdjust="0"/>
    <p:restoredTop sz="95343" autoAdjust="0"/>
  </p:normalViewPr>
  <p:slideViewPr>
    <p:cSldViewPr>
      <p:cViewPr varScale="1">
        <p:scale>
          <a:sx n="82" d="100"/>
          <a:sy n="82" d="100"/>
        </p:scale>
        <p:origin x="581" y="58"/>
      </p:cViewPr>
      <p:guideLst>
        <p:guide orient="horz" pos="2160"/>
        <p:guide pos="2880"/>
      </p:guideLst>
    </p:cSldViewPr>
  </p:slideViewPr>
  <p:notesTextViewPr>
    <p:cViewPr>
      <p:scale>
        <a:sx n="75" d="100"/>
        <a:sy n="75" d="100"/>
      </p:scale>
      <p:origin x="0" y="0"/>
    </p:cViewPr>
  </p:notesTextViewPr>
  <p:sorterViewPr>
    <p:cViewPr varScale="1">
      <p:scale>
        <a:sx n="1" d="1"/>
        <a:sy n="1" d="1"/>
      </p:scale>
      <p:origin x="0" y="-89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5EE3B-0F08-4AD8-9A07-7050573C3D45}" type="datetimeFigureOut">
              <a:rPr kumimoji="1" lang="ja-JP" altLang="en-US" smtClean="0"/>
              <a:t>2016/7/30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62E1B-4254-4BD0-9852-5906F70CA9CE}" type="slidenum">
              <a:rPr kumimoji="1" lang="ja-JP" altLang="en-US" smtClean="0"/>
              <a:t>‹#›</a:t>
            </a:fld>
            <a:endParaRPr kumimoji="1" lang="ja-JP" altLang="en-US"/>
          </a:p>
        </p:txBody>
      </p:sp>
    </p:spTree>
    <p:extLst>
      <p:ext uri="{BB962C8B-B14F-4D97-AF65-F5344CB8AC3E}">
        <p14:creationId xmlns:p14="http://schemas.microsoft.com/office/powerpoint/2010/main" val="3991401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a:t>
            </a:fld>
            <a:endParaRPr kumimoji="1" lang="ja-JP" altLang="en-US"/>
          </a:p>
        </p:txBody>
      </p:sp>
    </p:spTree>
    <p:extLst>
      <p:ext uri="{BB962C8B-B14F-4D97-AF65-F5344CB8AC3E}">
        <p14:creationId xmlns:p14="http://schemas.microsoft.com/office/powerpoint/2010/main" val="86670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a:t>
            </a:fld>
            <a:endParaRPr kumimoji="1" lang="ja-JP" altLang="en-US"/>
          </a:p>
        </p:txBody>
      </p:sp>
    </p:spTree>
    <p:extLst>
      <p:ext uri="{BB962C8B-B14F-4D97-AF65-F5344CB8AC3E}">
        <p14:creationId xmlns:p14="http://schemas.microsoft.com/office/powerpoint/2010/main" val="424407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4</a:t>
            </a:fld>
            <a:endParaRPr kumimoji="1" lang="ja-JP" altLang="en-US"/>
          </a:p>
        </p:txBody>
      </p:sp>
    </p:spTree>
    <p:extLst>
      <p:ext uri="{BB962C8B-B14F-4D97-AF65-F5344CB8AC3E}">
        <p14:creationId xmlns:p14="http://schemas.microsoft.com/office/powerpoint/2010/main" val="88908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5</a:t>
            </a:fld>
            <a:endParaRPr kumimoji="1" lang="ja-JP" altLang="en-US"/>
          </a:p>
        </p:txBody>
      </p:sp>
    </p:spTree>
    <p:extLst>
      <p:ext uri="{BB962C8B-B14F-4D97-AF65-F5344CB8AC3E}">
        <p14:creationId xmlns:p14="http://schemas.microsoft.com/office/powerpoint/2010/main" val="199965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24</a:t>
            </a:fld>
            <a:endParaRPr kumimoji="1" lang="ja-JP" altLang="en-US"/>
          </a:p>
        </p:txBody>
      </p:sp>
    </p:spTree>
    <p:extLst>
      <p:ext uri="{BB962C8B-B14F-4D97-AF65-F5344CB8AC3E}">
        <p14:creationId xmlns:p14="http://schemas.microsoft.com/office/powerpoint/2010/main" val="65820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35</a:t>
            </a:fld>
            <a:endParaRPr kumimoji="1" lang="ja-JP" altLang="en-US"/>
          </a:p>
        </p:txBody>
      </p:sp>
    </p:spTree>
    <p:extLst>
      <p:ext uri="{BB962C8B-B14F-4D97-AF65-F5344CB8AC3E}">
        <p14:creationId xmlns:p14="http://schemas.microsoft.com/office/powerpoint/2010/main" val="308557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4F0F0D81-2AF9-4094-B1B3-0232A143C02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7967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77918D4E-891A-4842-B1D7-A90C9B9F5BDC}"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47027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4230C82-F6E3-43D7-833E-EB27DD0F8C8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02321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4BC661A5-7DF3-4ADF-ADA4-861774A54BE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8762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スライド番号プレースホルダー 6"/>
          <p:cNvSpPr>
            <a:spLocks noGrp="1"/>
          </p:cNvSpPr>
          <p:nvPr>
            <p:ph type="sldNum" sz="quarter" idx="10"/>
          </p:nvPr>
        </p:nvSpPr>
        <p:spPr/>
        <p:txBody>
          <a:bodyPr/>
          <a:lstStyle>
            <a:lvl1pPr>
              <a:defRPr smtClean="0"/>
            </a:lvl1pPr>
          </a:lstStyle>
          <a:p>
            <a:pPr>
              <a:defRPr/>
            </a:pPr>
            <a:fld id="{4640E815-16D0-4541-8476-DB664D9C05F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70787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p:txBody>
          <a:bodyPr/>
          <a:lstStyle>
            <a:lvl1pPr>
              <a:defRPr smtClean="0"/>
            </a:lvl1pPr>
          </a:lstStyle>
          <a:p>
            <a:pPr>
              <a:defRPr/>
            </a:pPr>
            <a:fld id="{D0188659-10CD-4644-A106-9A22B1F181E7}"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55316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smtClean="0"/>
            </a:lvl1pPr>
          </a:lstStyle>
          <a:p>
            <a:pPr>
              <a:defRPr/>
            </a:pPr>
            <a:fld id="{3D9702C6-AAC0-4072-BFC7-59E61B2827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65531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1157C30F-B1CE-4653-89ED-D53A723B2D9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0371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3A94D7CA-C3A7-4064-BBBF-C212734A6B4F}"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28129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D705D5C9-CFB3-4186-BFBD-0C25963865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350271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8DFBACE-F602-46C8-819F-2904AE24A79D}"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818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2016/7/30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2016/7/30</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572500" y="6400800"/>
            <a:ext cx="57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ea typeface="+mn-ea"/>
              </a:defRPr>
            </a:lvl1pPr>
          </a:lstStyle>
          <a:p>
            <a:pPr fontAlgn="base">
              <a:spcBef>
                <a:spcPct val="0"/>
              </a:spcBef>
              <a:spcAft>
                <a:spcPct val="0"/>
              </a:spcAft>
              <a:defRPr/>
            </a:pPr>
            <a:fld id="{9160C40D-094A-4619-8A3C-66A52DA969FC}" type="slidenum">
              <a:rPr lang="en-US" altLang="ja-JP">
                <a:solidFill>
                  <a:srgbClr val="000000"/>
                </a:solidFill>
              </a:rPr>
              <a:pPr fontAlgn="base">
                <a:spcBef>
                  <a:spcPct val="0"/>
                </a:spcBef>
                <a:spcAft>
                  <a:spcPct val="0"/>
                </a:spcAft>
                <a:defRPr/>
              </a:pPr>
              <a:t>‹#›</a:t>
            </a:fld>
            <a:endParaRPr lang="en-US" altLang="ja-JP">
              <a:solidFill>
                <a:srgbClr val="000000"/>
              </a:solidFill>
            </a:endParaRPr>
          </a:p>
        </p:txBody>
      </p:sp>
      <p:graphicFrame>
        <p:nvGraphicFramePr>
          <p:cNvPr id="6147" name="Object 2"/>
          <p:cNvGraphicFramePr>
            <a:graphicFrameLocks noChangeAspect="1"/>
          </p:cNvGraphicFramePr>
          <p:nvPr/>
        </p:nvGraphicFramePr>
        <p:xfrm>
          <a:off x="0" y="0"/>
          <a:ext cx="1547813" cy="1044575"/>
        </p:xfrm>
        <a:graphic>
          <a:graphicData uri="http://schemas.openxmlformats.org/presentationml/2006/ole">
            <mc:AlternateContent xmlns:mc="http://schemas.openxmlformats.org/markup-compatibility/2006">
              <mc:Choice xmlns:v="urn:schemas-microsoft-com:vml" Requires="v">
                <p:oleObj spid="_x0000_s1195" name="Photo Editor Photo" r:id="rId14" imgW="6392167" imgH="4323810" progId="MSPhotoEd.3">
                  <p:embed/>
                </p:oleObj>
              </mc:Choice>
              <mc:Fallback>
                <p:oleObj name="Photo Editor Photo" r:id="rId14" imgW="6392167" imgH="4323810"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47813"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8" name="Group 3"/>
          <p:cNvGrpSpPr>
            <a:grpSpLocks/>
          </p:cNvGrpSpPr>
          <p:nvPr/>
        </p:nvGrpSpPr>
        <p:grpSpPr bwMode="auto">
          <a:xfrm>
            <a:off x="0" y="0"/>
            <a:ext cx="9144000" cy="6858000"/>
            <a:chOff x="0" y="0"/>
            <a:chExt cx="5760" cy="4320"/>
          </a:xfrm>
        </p:grpSpPr>
        <p:grpSp>
          <p:nvGrpSpPr>
            <p:cNvPr id="6149" name="Group 4"/>
            <p:cNvGrpSpPr>
              <a:grpSpLocks/>
            </p:cNvGrpSpPr>
            <p:nvPr/>
          </p:nvGrpSpPr>
          <p:grpSpPr bwMode="auto">
            <a:xfrm>
              <a:off x="4992" y="0"/>
              <a:ext cx="768" cy="144"/>
              <a:chOff x="4992" y="0"/>
              <a:chExt cx="768" cy="144"/>
            </a:xfrm>
          </p:grpSpPr>
          <p:sp>
            <p:nvSpPr>
              <p:cNvPr id="6150" name="Rectangle 5"/>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1" name="Rectangle 6"/>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2" name="Rectangle 7"/>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3" name="Rectangle 8"/>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4" name="Group 9"/>
            <p:cNvGrpSpPr>
              <a:grpSpLocks/>
            </p:cNvGrpSpPr>
            <p:nvPr/>
          </p:nvGrpSpPr>
          <p:grpSpPr bwMode="auto">
            <a:xfrm flipH="1" flipV="1">
              <a:off x="0" y="4176"/>
              <a:ext cx="768" cy="144"/>
              <a:chOff x="4992" y="0"/>
              <a:chExt cx="768" cy="144"/>
            </a:xfrm>
          </p:grpSpPr>
          <p:sp>
            <p:nvSpPr>
              <p:cNvPr id="6155" name="Rectangle 10"/>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6" name="Rectangle 11"/>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7" name="Rectangle 12"/>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8" name="Rectangle 13"/>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9" name="Group 14"/>
            <p:cNvGrpSpPr>
              <a:grpSpLocks/>
            </p:cNvGrpSpPr>
            <p:nvPr/>
          </p:nvGrpSpPr>
          <p:grpSpPr bwMode="auto">
            <a:xfrm>
              <a:off x="3696" y="4224"/>
              <a:ext cx="2064" cy="96"/>
              <a:chOff x="3696" y="4224"/>
              <a:chExt cx="2064" cy="96"/>
            </a:xfrm>
          </p:grpSpPr>
          <p:sp>
            <p:nvSpPr>
              <p:cNvPr id="6160" name="Rectangle 15"/>
              <p:cNvSpPr>
                <a:spLocks noChangeArrowheads="1"/>
              </p:cNvSpPr>
              <p:nvPr/>
            </p:nvSpPr>
            <p:spPr bwMode="auto">
              <a:xfrm>
                <a:off x="4656" y="4224"/>
                <a:ext cx="1104" cy="96"/>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61" name="Rectangle 16"/>
              <p:cNvSpPr>
                <a:spLocks noChangeArrowheads="1"/>
              </p:cNvSpPr>
              <p:nvPr/>
            </p:nvSpPr>
            <p:spPr bwMode="auto">
              <a:xfrm>
                <a:off x="3696" y="4272"/>
                <a:ext cx="1920" cy="48"/>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spTree>
    <p:extLst>
      <p:ext uri="{BB962C8B-B14F-4D97-AF65-F5344CB8AC3E}">
        <p14:creationId xmlns:p14="http://schemas.microsoft.com/office/powerpoint/2010/main" val="11902695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2pPr>
      <a:lvl3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3pPr>
      <a:lvl4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4pPr>
      <a:lvl5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90ED720-0104-4369-84BC-D37694168613}" type="datetimeFigureOut">
              <a:rPr kumimoji="1" lang="ja-JP" altLang="en-US" smtClean="0"/>
              <a:t>2016/7/30</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cran.r-project.org/web/packages/forestFloor/index.html" TargetMode="External"/><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191.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hyperlink" Target="https://cran.r-project.org/web/packages/ICEbox/index.html" TargetMode="External"/><Relationship Id="rId3" Type="http://schemas.openxmlformats.org/officeDocument/2006/relationships/hyperlink" Target="http://statweb.stanford.edu/~tibs/ElemStatLearn/" TargetMode="External"/><Relationship Id="rId7" Type="http://schemas.openxmlformats.org/officeDocument/2006/relationships/hyperlink" Target="http://arxiv.org/abs/1312.1121"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arxiv.org/abs/1605.09196" TargetMode="External"/><Relationship Id="rId5" Type="http://schemas.openxmlformats.org/officeDocument/2006/relationships/hyperlink" Target="http://forestfloor.dk/" TargetMode="External"/><Relationship Id="rId4" Type="http://schemas.openxmlformats.org/officeDocument/2006/relationships/hyperlink" Target="https://cran.r-project.org/web/packages/forestFloor/index.html" TargetMode="External"/><Relationship Id="rId9" Type="http://schemas.openxmlformats.org/officeDocument/2006/relationships/hyperlink" Target="http://arxiv.org/abs/1309.639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1.png"/><Relationship Id="rId1" Type="http://schemas.openxmlformats.org/officeDocument/2006/relationships/slideLayout" Target="../slideLayouts/slideLayout24.xm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ctr"/>
            <a:r>
              <a:rPr lang="ja-JP" altLang="en-US" sz="4000" dirty="0"/>
              <a:t>ランダムフォレストで感度分析＋</a:t>
            </a:r>
            <a:br>
              <a:rPr lang="en-US" altLang="ja-JP" sz="4000" i="1" dirty="0">
                <a:latin typeface="Times New Roman" panose="02020603050405020304" pitchFamily="18" charset="0"/>
                <a:cs typeface="Times New Roman" panose="02020603050405020304" pitchFamily="18" charset="0"/>
              </a:rPr>
            </a:br>
            <a:r>
              <a:rPr lang="en-US" altLang="ja-JP" sz="2800" i="1" dirty="0">
                <a:latin typeface="Times New Roman" panose="02020603050405020304" pitchFamily="18" charset="0"/>
                <a:cs typeface="Times New Roman" panose="02020603050405020304" pitchFamily="18" charset="0"/>
              </a:rPr>
              <a:t>“</a:t>
            </a:r>
            <a:r>
              <a:rPr lang="en-US" altLang="ja-JP" sz="2800" i="1" cap="none" dirty="0">
                <a:latin typeface="Times New Roman" panose="02020603050405020304" pitchFamily="18" charset="0"/>
                <a:cs typeface="Times New Roman" panose="02020603050405020304" pitchFamily="18" charset="0"/>
              </a:rPr>
              <a:t>sensitivity</a:t>
            </a:r>
            <a:r>
              <a:rPr lang="ja-JP" altLang="en-US" sz="2800" i="1" cap="none" dirty="0">
                <a:latin typeface="Times New Roman" panose="02020603050405020304" pitchFamily="18" charset="0"/>
                <a:cs typeface="Times New Roman" panose="02020603050405020304" pitchFamily="18" charset="0"/>
              </a:rPr>
              <a:t> </a:t>
            </a:r>
            <a:r>
              <a:rPr lang="en-US" altLang="ja-JP" sz="2800" i="1" cap="none" dirty="0">
                <a:latin typeface="Times New Roman" panose="02020603050405020304" pitchFamily="18" charset="0"/>
                <a:cs typeface="Times New Roman" panose="02020603050405020304" pitchFamily="18" charset="0"/>
              </a:rPr>
              <a:t>analysis using </a:t>
            </a:r>
            <a:r>
              <a:rPr lang="en-US" altLang="ja-JP" sz="2800" b="1" cap="none" dirty="0" err="1">
                <a:latin typeface="Times New Roman" panose="02020603050405020304" pitchFamily="18" charset="0"/>
                <a:cs typeface="Times New Roman" panose="02020603050405020304" pitchFamily="18" charset="0"/>
              </a:rPr>
              <a:t>forestFloor</a:t>
            </a:r>
            <a:r>
              <a:rPr lang="en-US" altLang="ja-JP" sz="2800" i="1" dirty="0">
                <a:latin typeface="Times New Roman" panose="02020603050405020304" pitchFamily="18" charset="0"/>
                <a:cs typeface="Times New Roman" panose="02020603050405020304" pitchFamily="18" charset="0"/>
              </a:rPr>
              <a:t>”</a:t>
            </a:r>
            <a:endParaRPr kumimoji="1" lang="ja-JP" altLang="en-US" sz="2800" dirty="0">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p:txBody>
          <a:bodyPr>
            <a:normAutofit/>
          </a:bodyPr>
          <a:lstStyle/>
          <a:p>
            <a:r>
              <a:rPr lang="en-US" altLang="ja-JP" sz="2600" dirty="0" err="1">
                <a:solidFill>
                  <a:schemeClr val="tx1"/>
                </a:solidFill>
              </a:rPr>
              <a:t>forestFloor</a:t>
            </a:r>
            <a:r>
              <a:rPr lang="en-US" altLang="ja-JP" sz="2600" dirty="0">
                <a:solidFill>
                  <a:schemeClr val="tx1"/>
                </a:solidFill>
              </a:rPr>
              <a:t> package</a:t>
            </a:r>
            <a:r>
              <a:rPr lang="ja-JP" altLang="en-US" sz="2600" dirty="0" err="1">
                <a:solidFill>
                  <a:schemeClr val="tx1"/>
                </a:solidFill>
              </a:rPr>
              <a:t>を紹</a:t>
            </a:r>
            <a:r>
              <a:rPr lang="ja-JP" altLang="en-US" sz="2600" dirty="0">
                <a:solidFill>
                  <a:schemeClr val="tx1"/>
                </a:solidFill>
              </a:rPr>
              <a:t>介します</a:t>
            </a:r>
            <a:endParaRPr lang="en-US" altLang="ja-JP" sz="2600" dirty="0">
              <a:solidFill>
                <a:schemeClr val="tx1"/>
              </a:solidFill>
            </a:endParaRPr>
          </a:p>
          <a:p>
            <a:r>
              <a:rPr lang="en-US" altLang="ja-JP" sz="1300" dirty="0">
                <a:solidFill>
                  <a:schemeClr val="tx1"/>
                </a:solidFill>
              </a:rPr>
              <a:t>(S. H. Welling, et al., </a:t>
            </a:r>
            <a:r>
              <a:rPr lang="en-US" altLang="ja-JP" sz="1300" dirty="0" err="1">
                <a:solidFill>
                  <a:schemeClr val="tx1"/>
                </a:solidFill>
              </a:rPr>
              <a:t>ArXiv</a:t>
            </a:r>
            <a:r>
              <a:rPr lang="en-US" altLang="ja-JP" sz="1300" dirty="0">
                <a:solidFill>
                  <a:schemeClr val="tx1"/>
                </a:solidFill>
              </a:rPr>
              <a:t> e-prints, June 2016.)</a:t>
            </a:r>
          </a:p>
          <a:p>
            <a:endParaRPr lang="en-US" altLang="zh-TW" sz="2000" dirty="0">
              <a:latin typeface="ＭＳ Ｐゴシック" panose="020B0600070205080204" pitchFamily="50" charset="-128"/>
              <a:ea typeface="ＭＳ Ｐゴシック" panose="020B0600070205080204" pitchFamily="50" charset="-128"/>
            </a:endParaRPr>
          </a:p>
          <a:p>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55</a:t>
            </a:r>
            <a:r>
              <a:rPr lang="zh-TW" altLang="en-US" sz="2000" dirty="0">
                <a:latin typeface="ＭＳ Ｐゴシック" panose="020B0600070205080204" pitchFamily="50" charset="-128"/>
                <a:ea typeface="ＭＳ Ｐゴシック" panose="020B0600070205080204" pitchFamily="50" charset="-128"/>
              </a:rPr>
              <a:t>回</a:t>
            </a:r>
            <a:r>
              <a:rPr lang="en-US" altLang="zh-TW" sz="2000" dirty="0">
                <a:latin typeface="ＭＳ Ｐゴシック" panose="020B0600070205080204" pitchFamily="50" charset="-128"/>
                <a:ea typeface="ＭＳ Ｐゴシック" panose="020B0600070205080204" pitchFamily="50" charset="-128"/>
              </a:rPr>
              <a:t>R</a:t>
            </a:r>
            <a:r>
              <a:rPr lang="zh-TW" altLang="en-US" sz="2000" dirty="0">
                <a:latin typeface="ＭＳ Ｐゴシック" panose="020B0600070205080204" pitchFamily="50" charset="-128"/>
                <a:ea typeface="ＭＳ Ｐゴシック" panose="020B0600070205080204" pitchFamily="50" charset="-128"/>
              </a:rPr>
              <a:t>勉強会＠東京（</a:t>
            </a:r>
            <a:r>
              <a:rPr lang="en-US" altLang="zh-TW" sz="2000" dirty="0">
                <a:latin typeface="ＭＳ Ｐゴシック" panose="020B0600070205080204" pitchFamily="50" charset="-128"/>
                <a:ea typeface="ＭＳ Ｐゴシック" panose="020B0600070205080204" pitchFamily="50" charset="-128"/>
              </a:rPr>
              <a:t>#</a:t>
            </a:r>
            <a:r>
              <a:rPr lang="en-US" altLang="zh-TW" sz="2000" dirty="0" err="1">
                <a:latin typeface="ＭＳ Ｐゴシック" panose="020B0600070205080204" pitchFamily="50" charset="-128"/>
                <a:ea typeface="ＭＳ Ｐゴシック" panose="020B0600070205080204" pitchFamily="50" charset="-128"/>
              </a:rPr>
              <a:t>TokyoR</a:t>
            </a:r>
            <a:r>
              <a:rPr lang="zh-TW" altLang="en-US"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endParaRPr kumimoji="1" lang="ja-JP" altLang="en-US" sz="2000" dirty="0"/>
          </a:p>
        </p:txBody>
      </p:sp>
      <p:sp>
        <p:nvSpPr>
          <p:cNvPr id="4" name="コンテンツ プレースホルダー 2"/>
          <p:cNvSpPr txBox="1">
            <a:spLocks/>
          </p:cNvSpPr>
          <p:nvPr/>
        </p:nvSpPr>
        <p:spPr>
          <a:xfrm>
            <a:off x="6372200" y="5673080"/>
            <a:ext cx="2314600" cy="80392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kumimoji="1"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kumimoji="1"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kumimoji="1"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kumimoji="1"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kumimoji="1"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kumimoji="1"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kumimoji="1"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kumimoji="1"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kumimoji="1" sz="1300" kern="1200">
                <a:solidFill>
                  <a:schemeClr val="tx1">
                    <a:tint val="75000"/>
                  </a:schemeClr>
                </a:solidFill>
                <a:latin typeface="+mn-lt"/>
                <a:ea typeface="+mn-ea"/>
                <a:cs typeface="+mn-cs"/>
              </a:defRPr>
            </a:lvl9pPr>
          </a:lstStyle>
          <a:p>
            <a:pPr>
              <a:lnSpc>
                <a:spcPct val="110000"/>
              </a:lnSpc>
            </a:pPr>
            <a:r>
              <a:rPr lang="en-US" altLang="ja-JP" sz="1400" dirty="0"/>
              <a:t>feature contribution</a:t>
            </a:r>
          </a:p>
          <a:p>
            <a:pPr>
              <a:lnSpc>
                <a:spcPct val="110000"/>
              </a:lnSpc>
            </a:pPr>
            <a:r>
              <a:rPr lang="en-US" altLang="ja-JP" sz="1400" dirty="0" err="1"/>
              <a:t>forestFloor</a:t>
            </a:r>
            <a:r>
              <a:rPr lang="ja-JP" altLang="en-US" sz="1400" dirty="0"/>
              <a:t>を使ってみる</a:t>
            </a:r>
            <a:endParaRPr lang="en-US" altLang="ja-JP" sz="1400" dirty="0"/>
          </a:p>
        </p:txBody>
      </p:sp>
    </p:spTree>
    <p:extLst>
      <p:ext uri="{BB962C8B-B14F-4D97-AF65-F5344CB8AC3E}">
        <p14:creationId xmlns:p14="http://schemas.microsoft.com/office/powerpoint/2010/main" val="1832488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 marginal average</a:t>
            </a:r>
            <a:endParaRPr kumimoji="1" lang="ja-JP" altLang="en-US"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587501"/>
                <a:ext cx="8229600" cy="4048802"/>
              </a:xfrm>
            </p:spPr>
            <p:txBody>
              <a:bodyPr>
                <a:normAutofit/>
              </a:bodyPr>
              <a:lstStyle/>
              <a:p>
                <a:pPr marL="0" indent="0">
                  <a:buNone/>
                </a:pPr>
                <a:r>
                  <a:rPr lang="ja-JP" altLang="en-US" sz="1800" b="0" dirty="0"/>
                  <a:t>　</a:t>
                </a:r>
                <a14:m>
                  <m:oMath xmlns:m="http://schemas.openxmlformats.org/officeDocument/2006/math">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a:rPr>
                              <m:t>𝑓</m:t>
                            </m:r>
                          </m:e>
                        </m:acc>
                      </m:e>
                      <m:sub>
                        <m:r>
                          <a:rPr lang="en-US" altLang="ja-JP" b="0" i="1" smtClean="0">
                            <a:latin typeface="Cambria Math"/>
                          </a:rPr>
                          <m:t>𝑠</m:t>
                        </m:r>
                      </m:sub>
                    </m:sSub>
                    <m:d>
                      <m:dPr>
                        <m:ctrlPr>
                          <a:rPr lang="pt-BR"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a:rPr>
                              <m:t>𝑋</m:t>
                            </m:r>
                          </m:e>
                          <m:sub>
                            <m:r>
                              <a:rPr lang="en-US" altLang="ja-JP" b="0" i="1" smtClean="0">
                                <a:latin typeface="Cambria Math"/>
                              </a:rPr>
                              <m:t>𝑠</m:t>
                            </m:r>
                          </m:sub>
                        </m:sSub>
                      </m:e>
                    </m:d>
                    <m:r>
                      <a:rPr lang="pt-BR" altLang="ja-JP" i="1">
                        <a:latin typeface="Cambria Math"/>
                      </a:rPr>
                      <m:t>=</m:t>
                    </m:r>
                    <m:f>
                      <m:fPr>
                        <m:ctrlPr>
                          <a:rPr lang="pt-BR" altLang="ja-JP" i="1" smtClean="0">
                            <a:latin typeface="Cambria Math" panose="02040503050406030204" pitchFamily="18" charset="0"/>
                          </a:rPr>
                        </m:ctrlPr>
                      </m:fPr>
                      <m:num>
                        <m:r>
                          <a:rPr lang="en-US" altLang="ja-JP" i="1">
                            <a:latin typeface="Cambria Math"/>
                          </a:rPr>
                          <m:t>1</m:t>
                        </m:r>
                      </m:num>
                      <m:den>
                        <m:r>
                          <a:rPr lang="en-US" altLang="ja-JP" i="1">
                            <a:latin typeface="Cambria Math"/>
                          </a:rPr>
                          <m:t>𝑁</m:t>
                        </m:r>
                      </m:den>
                    </m:f>
                    <m:nary>
                      <m:naryPr>
                        <m:chr m:val="∑"/>
                        <m:ctrlPr>
                          <a:rPr lang="pt-BR" altLang="ja-JP" i="1">
                            <a:latin typeface="Cambria Math" panose="02040503050406030204" pitchFamily="18" charset="0"/>
                          </a:rPr>
                        </m:ctrlPr>
                      </m:naryPr>
                      <m:sub>
                        <m:r>
                          <m:rPr>
                            <m:brk m:alnAt="23"/>
                          </m:rPr>
                          <a:rPr lang="en-US" altLang="ja-JP" i="1">
                            <a:latin typeface="Cambria Math"/>
                          </a:rPr>
                          <m:t>𝑗</m:t>
                        </m:r>
                        <m:r>
                          <a:rPr lang="en-US" altLang="ja-JP" i="1">
                            <a:latin typeface="Cambria Math"/>
                          </a:rPr>
                          <m:t>=1</m:t>
                        </m:r>
                      </m:sub>
                      <m:sup>
                        <m:r>
                          <a:rPr lang="en-US" altLang="ja-JP" i="1">
                            <a:latin typeface="Cambria Math"/>
                          </a:rPr>
                          <m:t>𝑁</m:t>
                        </m:r>
                      </m:sup>
                      <m:e>
                        <m:r>
                          <a:rPr lang="en-US" altLang="ja-JP" i="1">
                            <a:latin typeface="Cambria Math"/>
                          </a:rPr>
                          <m:t>𝑓</m:t>
                        </m:r>
                      </m:e>
                    </m:nary>
                    <m:d>
                      <m:dPr>
                        <m:ctrlPr>
                          <a:rPr lang="en-US" altLang="ja-JP" b="0" i="1" smtClean="0">
                            <a:latin typeface="Cambria Math" panose="02040503050406030204" pitchFamily="18" charset="0"/>
                          </a:rPr>
                        </m:ctrlPr>
                      </m:dPr>
                      <m:e>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a:rPr>
                              <m:t>𝑋</m:t>
                            </m:r>
                          </m:e>
                          <m:sub>
                            <m:r>
                              <a:rPr lang="en-US" altLang="ja-JP" b="0" i="1" smtClean="0">
                                <a:solidFill>
                                  <a:srgbClr val="FF0000"/>
                                </a:solidFill>
                                <a:latin typeface="Cambria Math"/>
                              </a:rPr>
                              <m:t>𝑆</m:t>
                            </m:r>
                          </m:sub>
                        </m:sSub>
                        <m:r>
                          <a:rPr lang="en-US" altLang="ja-JP" b="0" i="1" smtClean="0">
                            <a:latin typeface="Cambria Math"/>
                          </a:rPr>
                          <m:t>, </m:t>
                        </m:r>
                        <m:sSub>
                          <m:sSubPr>
                            <m:ctrlPr>
                              <a:rPr lang="en-US" altLang="ja-JP" b="0" i="1" smtClean="0">
                                <a:latin typeface="Cambria Math" panose="02040503050406030204" pitchFamily="18" charset="0"/>
                              </a:rPr>
                            </m:ctrlPr>
                          </m:sSubPr>
                          <m:e>
                            <m:r>
                              <a:rPr lang="en-US" altLang="ja-JP" b="0" i="1" smtClean="0">
                                <a:latin typeface="Cambria Math"/>
                              </a:rPr>
                              <m:t>𝑥</m:t>
                            </m:r>
                          </m:e>
                          <m:sub>
                            <m:r>
                              <a:rPr lang="en-US" altLang="ja-JP" b="0" i="1" smtClean="0">
                                <a:latin typeface="Cambria Math"/>
                              </a:rPr>
                              <m:t>𝑖𝐶</m:t>
                            </m:r>
                          </m:sub>
                        </m:sSub>
                      </m:e>
                    </m:d>
                  </m:oMath>
                </a14:m>
                <a:endParaRPr lang="en-US" altLang="ja-JP" b="0" dirty="0">
                  <a:latin typeface="+mn-ea"/>
                </a:endParaRPr>
              </a:p>
              <a:p>
                <a:pPr lvl="3"/>
                <a:endParaRPr lang="en-US" altLang="ja-JP" sz="1800" b="0" dirty="0">
                  <a:latin typeface="+mn-ea"/>
                </a:endParaRPr>
              </a:p>
              <a:p>
                <a:r>
                  <a:rPr lang="ja-JP" altLang="en-US" sz="1800" dirty="0">
                    <a:latin typeface="+mn-ea"/>
                  </a:rPr>
                  <a:t>注目する変数以外の効果を「無視している」わけではない。</a:t>
                </a:r>
                <a:endParaRPr lang="en-US" altLang="ja-JP" sz="1800" dirty="0">
                  <a:latin typeface="+mn-ea"/>
                </a:endParaRPr>
              </a:p>
              <a:p>
                <a:r>
                  <a:rPr lang="ja-JP" altLang="en-US" sz="1800" dirty="0">
                    <a:solidFill>
                      <a:srgbClr val="FF0000"/>
                    </a:solidFill>
                    <a:latin typeface="+mn-ea"/>
                  </a:rPr>
                  <a:t>変数同士に相互作用がある場合</a:t>
                </a:r>
                <a:r>
                  <a:rPr lang="ja-JP" altLang="en-US" sz="1800" dirty="0">
                    <a:latin typeface="+mn-ea"/>
                  </a:rPr>
                  <a:t>、うまくいかない</a:t>
                </a:r>
                <a:endParaRPr lang="ja-JP" altLang="en-US" sz="1800" dirty="0"/>
              </a:p>
              <a:p>
                <a:pPr marL="0" indent="0">
                  <a:buNone/>
                </a:pPr>
                <a:endParaRPr lang="en-US" altLang="ja-JP" sz="1800" b="0" dirty="0">
                  <a:latin typeface="+mn-ea"/>
                </a:endParaRPr>
              </a:p>
              <a:p>
                <a:pPr marL="0" indent="0">
                  <a:buNone/>
                </a:pPr>
                <a:r>
                  <a:rPr lang="ja-JP" altLang="en-US" sz="1800" b="0" dirty="0">
                    <a:latin typeface="+mn-ea"/>
                  </a:rPr>
                  <a:t>ひとつの変数に注目したとき、</a:t>
                </a:r>
                <a:endParaRPr lang="en-US" altLang="ja-JP" sz="1800" b="0" dirty="0">
                  <a:latin typeface="+mn-ea"/>
                </a:endParaRPr>
              </a:p>
              <a:p>
                <a14:m>
                  <m:oMath xmlns:m="http://schemas.openxmlformats.org/officeDocument/2006/math">
                    <m:sSub>
                      <m:sSubPr>
                        <m:ctrlPr>
                          <a:rPr lang="en-US" altLang="ja-JP" sz="1800" b="0" i="1" smtClean="0">
                            <a:latin typeface="Cambria Math" panose="02040503050406030204" pitchFamily="18" charset="0"/>
                          </a:rPr>
                        </m:ctrlPr>
                      </m:sSubPr>
                      <m:e>
                        <m:acc>
                          <m:accPr>
                            <m:chr m:val="̅"/>
                            <m:ctrlPr>
                              <a:rPr lang="en-US" altLang="ja-JP" sz="1800" b="0" i="1" smtClean="0">
                                <a:latin typeface="Cambria Math" panose="02040503050406030204" pitchFamily="18" charset="0"/>
                              </a:rPr>
                            </m:ctrlPr>
                          </m:accPr>
                          <m:e>
                            <m:r>
                              <a:rPr lang="en-US" altLang="ja-JP" sz="1800" b="0" i="1" smtClean="0">
                                <a:latin typeface="Cambria Math"/>
                              </a:rPr>
                              <m:t>𝑓</m:t>
                            </m:r>
                          </m:e>
                        </m:acc>
                      </m:e>
                      <m:sub>
                        <m:r>
                          <a:rPr lang="en-US" altLang="ja-JP" sz="1800" b="0" i="1" smtClean="0">
                            <a:latin typeface="Cambria Math"/>
                          </a:rPr>
                          <m:t>𝑖</m:t>
                        </m:r>
                      </m:sub>
                    </m:sSub>
                    <m:d>
                      <m:dPr>
                        <m:ctrlPr>
                          <a:rPr lang="pt-BR"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a:rPr>
                              <m:t>𝑋</m:t>
                            </m:r>
                          </m:e>
                          <m:sub>
                            <m:r>
                              <a:rPr lang="en-US" altLang="ja-JP" sz="1800" b="0" i="1" smtClean="0">
                                <a:latin typeface="Cambria Math"/>
                              </a:rPr>
                              <m:t>𝑖</m:t>
                            </m:r>
                          </m:sub>
                        </m:sSub>
                      </m:e>
                    </m:d>
                    <m:r>
                      <a:rPr lang="en-US" altLang="ja-JP" sz="1800" b="0" i="1" smtClean="0">
                        <a:latin typeface="Cambria Math"/>
                      </a:rPr>
                      <m:t>=</m:t>
                    </m:r>
                    <m:f>
                      <m:fPr>
                        <m:ctrlPr>
                          <a:rPr lang="pt-BR" altLang="ja-JP" sz="1800" i="1" smtClean="0">
                            <a:latin typeface="Cambria Math" panose="02040503050406030204" pitchFamily="18" charset="0"/>
                          </a:rPr>
                        </m:ctrlPr>
                      </m:fPr>
                      <m:num>
                        <m:r>
                          <a:rPr lang="en-US" altLang="ja-JP" sz="1800" i="1">
                            <a:latin typeface="Cambria Math"/>
                          </a:rPr>
                          <m:t>1</m:t>
                        </m:r>
                      </m:num>
                      <m:den>
                        <m:r>
                          <a:rPr lang="en-US" altLang="ja-JP" sz="1800" i="1">
                            <a:latin typeface="Cambria Math"/>
                          </a:rPr>
                          <m:t>𝑁</m:t>
                        </m:r>
                      </m:den>
                    </m:f>
                    <m:nary>
                      <m:naryPr>
                        <m:chr m:val="∑"/>
                        <m:ctrlPr>
                          <a:rPr lang="pt-BR" altLang="ja-JP" sz="1800" i="1">
                            <a:latin typeface="Cambria Math" panose="02040503050406030204" pitchFamily="18" charset="0"/>
                          </a:rPr>
                        </m:ctrlPr>
                      </m:naryPr>
                      <m:sub>
                        <m:r>
                          <m:rPr>
                            <m:brk m:alnAt="23"/>
                          </m:rPr>
                          <a:rPr lang="en-US" altLang="ja-JP" sz="1800" i="1">
                            <a:latin typeface="Cambria Math"/>
                          </a:rPr>
                          <m:t>𝑗</m:t>
                        </m:r>
                        <m:r>
                          <a:rPr lang="en-US" altLang="ja-JP" sz="1800" i="1">
                            <a:latin typeface="Cambria Math"/>
                          </a:rPr>
                          <m:t>=1</m:t>
                        </m:r>
                      </m:sub>
                      <m:sup>
                        <m:r>
                          <a:rPr lang="en-US" altLang="ja-JP" sz="1800" i="1">
                            <a:latin typeface="Cambria Math"/>
                          </a:rPr>
                          <m:t>𝑁</m:t>
                        </m:r>
                      </m:sup>
                      <m:e>
                        <m:r>
                          <a:rPr lang="en-US" altLang="ja-JP" sz="1800" i="1">
                            <a:latin typeface="Cambria Math"/>
                          </a:rPr>
                          <m:t>𝑓</m:t>
                        </m:r>
                      </m:e>
                    </m:nary>
                    <m:d>
                      <m:dPr>
                        <m:ctrlPr>
                          <a:rPr lang="en-US" altLang="ja-JP" sz="1800" i="1">
                            <a:latin typeface="Cambria Math" panose="02040503050406030204" pitchFamily="18" charset="0"/>
                          </a:rPr>
                        </m:ctrlPr>
                      </m:dPr>
                      <m:e>
                        <m:sSubSup>
                          <m:sSubSupPr>
                            <m:ctrlPr>
                              <a:rPr lang="en-US" altLang="ja-JP" sz="1800" i="1">
                                <a:latin typeface="Cambria Math" panose="02040503050406030204" pitchFamily="18" charset="0"/>
                              </a:rPr>
                            </m:ctrlPr>
                          </m:sSubSupPr>
                          <m:e>
                            <m:r>
                              <a:rPr lang="en-US" altLang="ja-JP" sz="1800" i="1">
                                <a:latin typeface="Cambria Math"/>
                              </a:rPr>
                              <m:t>𝑥</m:t>
                            </m:r>
                          </m:e>
                          <m:sub>
                            <m:r>
                              <a:rPr lang="en-US" altLang="ja-JP" sz="1800" i="1">
                                <a:latin typeface="Cambria Math"/>
                              </a:rPr>
                              <m:t>1</m:t>
                            </m:r>
                          </m:sub>
                          <m:sup>
                            <m:r>
                              <a:rPr lang="en-US" altLang="ja-JP" sz="1800" i="1">
                                <a:latin typeface="Cambria Math"/>
                              </a:rPr>
                              <m:t>𝑗</m:t>
                            </m:r>
                          </m:sup>
                        </m:sSubSup>
                        <m:r>
                          <a:rPr lang="en-US" altLang="ja-JP" sz="1800" i="1">
                            <a:latin typeface="Cambria Math"/>
                          </a:rPr>
                          <m:t>, </m:t>
                        </m:r>
                        <m:r>
                          <a:rPr lang="en-US" altLang="ja-JP" sz="1800" i="1">
                            <a:latin typeface="Cambria Math"/>
                            <a:ea typeface="Cambria Math"/>
                          </a:rPr>
                          <m:t>⋯</m:t>
                        </m:r>
                        <m:r>
                          <a:rPr lang="en-US" altLang="ja-JP" sz="1800" i="1">
                            <a:latin typeface="Cambria Math"/>
                          </a:rPr>
                          <m:t>, </m:t>
                        </m:r>
                        <m:sSubSup>
                          <m:sSubSupPr>
                            <m:ctrlPr>
                              <a:rPr lang="en-US" altLang="ja-JP" sz="1800" i="1">
                                <a:latin typeface="Cambria Math" panose="02040503050406030204" pitchFamily="18" charset="0"/>
                              </a:rPr>
                            </m:ctrlPr>
                          </m:sSubSupPr>
                          <m:e>
                            <m:r>
                              <a:rPr lang="en-US" altLang="ja-JP" sz="1800" i="1">
                                <a:latin typeface="Cambria Math"/>
                              </a:rPr>
                              <m:t>𝑥</m:t>
                            </m:r>
                          </m:e>
                          <m:sub>
                            <m:r>
                              <a:rPr lang="en-US" altLang="ja-JP" sz="1800" i="1">
                                <a:latin typeface="Cambria Math"/>
                              </a:rPr>
                              <m:t>𝑖</m:t>
                            </m:r>
                            <m:r>
                              <a:rPr lang="en-US" altLang="ja-JP" sz="1800" i="1">
                                <a:latin typeface="Cambria Math"/>
                              </a:rPr>
                              <m:t>−1</m:t>
                            </m:r>
                          </m:sub>
                          <m:sup>
                            <m:r>
                              <a:rPr lang="en-US" altLang="ja-JP" sz="1800" i="1">
                                <a:latin typeface="Cambria Math"/>
                              </a:rPr>
                              <m:t>𝑗</m:t>
                            </m:r>
                          </m:sup>
                        </m:sSubSup>
                        <m:r>
                          <a:rPr lang="en-US" altLang="ja-JP" sz="1800" i="1">
                            <a:latin typeface="Cambria Math"/>
                          </a:rPr>
                          <m:t>, </m:t>
                        </m:r>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a:rPr>
                              <m:t>𝑥</m:t>
                            </m:r>
                          </m:e>
                          <m:sub>
                            <m:r>
                              <a:rPr lang="en-US" altLang="ja-JP" sz="1800" i="1">
                                <a:solidFill>
                                  <a:srgbClr val="FF0000"/>
                                </a:solidFill>
                                <a:latin typeface="Cambria Math"/>
                              </a:rPr>
                              <m:t>𝑖</m:t>
                            </m:r>
                          </m:sub>
                        </m:sSub>
                        <m:r>
                          <a:rPr lang="en-US" altLang="ja-JP" sz="1800" i="1">
                            <a:latin typeface="Cambria Math"/>
                          </a:rPr>
                          <m:t>,</m:t>
                        </m:r>
                        <m:sSubSup>
                          <m:sSubSupPr>
                            <m:ctrlPr>
                              <a:rPr lang="en-US" altLang="ja-JP" sz="1800" i="1">
                                <a:latin typeface="Cambria Math" panose="02040503050406030204" pitchFamily="18" charset="0"/>
                              </a:rPr>
                            </m:ctrlPr>
                          </m:sSubSupPr>
                          <m:e>
                            <m:r>
                              <a:rPr lang="en-US" altLang="ja-JP" sz="1800" i="1">
                                <a:latin typeface="Cambria Math"/>
                              </a:rPr>
                              <m:t>𝑥</m:t>
                            </m:r>
                          </m:e>
                          <m:sub>
                            <m:r>
                              <a:rPr lang="en-US" altLang="ja-JP" sz="1800" i="1">
                                <a:latin typeface="Cambria Math"/>
                              </a:rPr>
                              <m:t>𝑖</m:t>
                            </m:r>
                            <m:r>
                              <a:rPr lang="en-US" altLang="ja-JP" sz="1800" i="1">
                                <a:latin typeface="Cambria Math"/>
                              </a:rPr>
                              <m:t>+1</m:t>
                            </m:r>
                          </m:sub>
                          <m:sup>
                            <m:r>
                              <a:rPr lang="en-US" altLang="ja-JP" sz="1800" i="1">
                                <a:latin typeface="Cambria Math"/>
                              </a:rPr>
                              <m:t>𝑗</m:t>
                            </m:r>
                          </m:sup>
                        </m:sSubSup>
                        <m:r>
                          <a:rPr lang="en-US" altLang="ja-JP" sz="1800" i="1">
                            <a:latin typeface="Cambria Math"/>
                          </a:rPr>
                          <m:t>,…, </m:t>
                        </m:r>
                        <m:sSubSup>
                          <m:sSubSupPr>
                            <m:ctrlPr>
                              <a:rPr lang="en-US" altLang="ja-JP" sz="1800" i="1">
                                <a:latin typeface="Cambria Math" panose="02040503050406030204" pitchFamily="18" charset="0"/>
                              </a:rPr>
                            </m:ctrlPr>
                          </m:sSubSupPr>
                          <m:e>
                            <m:r>
                              <a:rPr lang="en-US" altLang="ja-JP" sz="1800" i="1">
                                <a:latin typeface="Cambria Math"/>
                              </a:rPr>
                              <m:t>𝑥</m:t>
                            </m:r>
                          </m:e>
                          <m:sub>
                            <m:r>
                              <a:rPr lang="en-US" altLang="ja-JP" sz="1800" i="1">
                                <a:latin typeface="Cambria Math"/>
                              </a:rPr>
                              <m:t>𝑝</m:t>
                            </m:r>
                          </m:sub>
                          <m:sup>
                            <m:r>
                              <a:rPr lang="en-US" altLang="ja-JP" sz="1800" i="1">
                                <a:latin typeface="Cambria Math"/>
                              </a:rPr>
                              <m:t>𝑗</m:t>
                            </m:r>
                          </m:sup>
                        </m:sSubSup>
                      </m:e>
                    </m:d>
                  </m:oMath>
                </a14:m>
                <a:endParaRPr kumimoji="1" lang="en-US" altLang="ja-JP" sz="1800" dirty="0"/>
              </a:p>
              <a:p>
                <a:pPr lvl="1"/>
                <a:r>
                  <a:rPr lang="en-US" altLang="ja-JP" sz="1800" dirty="0"/>
                  <a:t>If </a:t>
                </a:r>
                <a:r>
                  <a:rPr lang="en-US" altLang="ja-JP" sz="1800" dirty="0">
                    <a:solidFill>
                      <a:srgbClr val="FF0000"/>
                    </a:solidFill>
                  </a:rPr>
                  <a:t>purely</a:t>
                </a:r>
                <a:r>
                  <a:rPr lang="en-US" altLang="ja-JP" sz="1800" dirty="0"/>
                  <a:t> additive,	  </a:t>
                </a:r>
                <a14:m>
                  <m:oMath xmlns:m="http://schemas.openxmlformats.org/officeDocument/2006/math">
                    <m:r>
                      <a:rPr lang="en-US" altLang="ja-JP" sz="1800" i="1">
                        <a:latin typeface="Cambria Math"/>
                      </a:rPr>
                      <m:t>𝑓</m:t>
                    </m:r>
                    <m:d>
                      <m:dPr>
                        <m:ctrlPr>
                          <a:rPr lang="en-US" altLang="ja-JP" sz="1800" i="1">
                            <a:latin typeface="Cambria Math" panose="02040503050406030204" pitchFamily="18" charset="0"/>
                          </a:rPr>
                        </m:ctrlPr>
                      </m:dPr>
                      <m:e>
                        <m:r>
                          <a:rPr lang="en-US" altLang="ja-JP" sz="1800" i="1">
                            <a:latin typeface="Cambria Math"/>
                          </a:rPr>
                          <m:t>𝑋</m:t>
                        </m:r>
                      </m:e>
                    </m:d>
                    <m:r>
                      <a:rPr lang="en-US" altLang="ja-JP" sz="1800" i="1">
                        <a:latin typeface="Cambria Math"/>
                      </a:rPr>
                      <m:t>= </m:t>
                    </m:r>
                    <m:sSub>
                      <m:sSubPr>
                        <m:ctrlPr>
                          <a:rPr lang="en-US" altLang="ja-JP" sz="1800" i="1">
                            <a:solidFill>
                              <a:srgbClr val="FF0000"/>
                            </a:solidFill>
                            <a:latin typeface="Cambria Math" panose="02040503050406030204" pitchFamily="18" charset="0"/>
                          </a:rPr>
                        </m:ctrlPr>
                      </m:sSubPr>
                      <m:e>
                        <m:r>
                          <a:rPr lang="en-US" altLang="ja-JP" sz="1800" i="1">
                            <a:solidFill>
                              <a:srgbClr val="FF0000"/>
                            </a:solidFill>
                            <a:latin typeface="Cambria Math"/>
                          </a:rPr>
                          <m:t>h</m:t>
                        </m:r>
                      </m:e>
                      <m:sub>
                        <m:r>
                          <a:rPr lang="en-US" altLang="ja-JP" sz="1800" i="1">
                            <a:solidFill>
                              <a:srgbClr val="FF0000"/>
                            </a:solidFill>
                            <a:latin typeface="Cambria Math"/>
                          </a:rPr>
                          <m:t>1</m:t>
                        </m:r>
                      </m:sub>
                    </m:sSub>
                    <m:d>
                      <m:dPr>
                        <m:ctrlPr>
                          <a:rPr lang="en-US" altLang="ja-JP" sz="1800" i="1">
                            <a:solidFill>
                              <a:srgbClr val="FF0000"/>
                            </a:solidFill>
                            <a:latin typeface="Cambria Math" panose="02040503050406030204" pitchFamily="18" charset="0"/>
                          </a:rPr>
                        </m:ctrlPr>
                      </m:dPr>
                      <m:e>
                        <m:sSub>
                          <m:sSubPr>
                            <m:ctrlPr>
                              <a:rPr lang="en-US" altLang="ja-JP" sz="1800" i="1">
                                <a:solidFill>
                                  <a:srgbClr val="FF0000"/>
                                </a:solidFill>
                                <a:latin typeface="Cambria Math" panose="02040503050406030204" pitchFamily="18" charset="0"/>
                              </a:rPr>
                            </m:ctrlPr>
                          </m:sSubPr>
                          <m:e>
                            <m:r>
                              <a:rPr lang="en-US" altLang="ja-JP" sz="1800" i="1">
                                <a:solidFill>
                                  <a:srgbClr val="FF0000"/>
                                </a:solidFill>
                                <a:latin typeface="Cambria Math"/>
                              </a:rPr>
                              <m:t>𝑥</m:t>
                            </m:r>
                          </m:e>
                          <m:sub>
                            <m:r>
                              <a:rPr lang="en-US" altLang="ja-JP" sz="1800" i="1">
                                <a:solidFill>
                                  <a:srgbClr val="FF0000"/>
                                </a:solidFill>
                                <a:latin typeface="Cambria Math"/>
                              </a:rPr>
                              <m:t>𝑖</m:t>
                            </m:r>
                          </m:sub>
                        </m:sSub>
                      </m:e>
                    </m:d>
                    <m:r>
                      <a:rPr lang="en-US" altLang="ja-JP" sz="1800" i="1">
                        <a:latin typeface="Cambria Math"/>
                      </a:rPr>
                      <m:t>+</m:t>
                    </m:r>
                    <m:sSub>
                      <m:sSubPr>
                        <m:ctrlPr>
                          <a:rPr lang="en-US" altLang="ja-JP" sz="1800" i="1">
                            <a:latin typeface="Cambria Math" panose="02040503050406030204" pitchFamily="18" charset="0"/>
                          </a:rPr>
                        </m:ctrlPr>
                      </m:sSubPr>
                      <m:e>
                        <m:r>
                          <a:rPr lang="en-US" altLang="ja-JP" sz="1800" i="1">
                            <a:latin typeface="Cambria Math"/>
                          </a:rPr>
                          <m:t>h</m:t>
                        </m:r>
                      </m:e>
                      <m:sub>
                        <m:r>
                          <a:rPr lang="en-US" altLang="ja-JP" sz="1800" i="1">
                            <a:latin typeface="Cambria Math"/>
                          </a:rPr>
                          <m:t>2</m:t>
                        </m:r>
                      </m:sub>
                    </m:sSub>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a:rPr>
                              <m:t>𝑋</m:t>
                            </m:r>
                          </m:e>
                          <m:sub>
                            <m:r>
                              <a:rPr lang="en-US" altLang="ja-JP" sz="1800" b="0" i="1" smtClean="0">
                                <a:latin typeface="Cambria Math"/>
                              </a:rPr>
                              <m:t>𝑆</m:t>
                            </m:r>
                          </m:sub>
                        </m:sSub>
                      </m:e>
                    </m:d>
                  </m:oMath>
                </a14:m>
                <a:endParaRPr lang="en-US" altLang="ja-JP" sz="1800" dirty="0"/>
              </a:p>
              <a:p>
                <a:pPr lvl="1"/>
                <a:r>
                  <a:rPr lang="en-US" altLang="ja-JP" sz="1800" dirty="0"/>
                  <a:t>If </a:t>
                </a:r>
                <a:r>
                  <a:rPr lang="en-US" altLang="ja-JP" sz="1800" dirty="0">
                    <a:solidFill>
                      <a:srgbClr val="FF0000"/>
                    </a:solidFill>
                  </a:rPr>
                  <a:t>purely</a:t>
                </a:r>
                <a:r>
                  <a:rPr lang="en-US" altLang="ja-JP" sz="1800" dirty="0"/>
                  <a:t> multiplicative,	 </a:t>
                </a:r>
                <a14:m>
                  <m:oMath xmlns:m="http://schemas.openxmlformats.org/officeDocument/2006/math">
                    <m:r>
                      <a:rPr lang="en-US" altLang="ja-JP" sz="1800" b="0" i="0" smtClean="0">
                        <a:latin typeface="Cambria Math" panose="02040503050406030204" pitchFamily="18" charset="0"/>
                      </a:rPr>
                      <m:t>  </m:t>
                    </m:r>
                    <m:r>
                      <a:rPr lang="en-US" altLang="ja-JP" sz="1800" i="1">
                        <a:latin typeface="Cambria Math"/>
                      </a:rPr>
                      <m:t>𝑓</m:t>
                    </m:r>
                    <m:d>
                      <m:dPr>
                        <m:ctrlPr>
                          <a:rPr lang="en-US" altLang="ja-JP" sz="1800" i="1">
                            <a:latin typeface="Cambria Math" panose="02040503050406030204" pitchFamily="18" charset="0"/>
                          </a:rPr>
                        </m:ctrlPr>
                      </m:dPr>
                      <m:e>
                        <m:r>
                          <a:rPr lang="en-US" altLang="ja-JP" sz="1800" i="1">
                            <a:latin typeface="Cambria Math"/>
                          </a:rPr>
                          <m:t>𝑋</m:t>
                        </m:r>
                      </m:e>
                    </m:d>
                    <m:r>
                      <a:rPr lang="en-US" altLang="ja-JP" sz="1800" i="1">
                        <a:latin typeface="Cambria Math"/>
                      </a:rPr>
                      <m:t>= </m:t>
                    </m:r>
                    <m:sSub>
                      <m:sSubPr>
                        <m:ctrlPr>
                          <a:rPr lang="en-US" altLang="ja-JP" sz="1800" i="1">
                            <a:solidFill>
                              <a:srgbClr val="FF0000"/>
                            </a:solidFill>
                            <a:latin typeface="Cambria Math" panose="02040503050406030204" pitchFamily="18" charset="0"/>
                          </a:rPr>
                        </m:ctrlPr>
                      </m:sSubPr>
                      <m:e>
                        <m:r>
                          <a:rPr lang="en-US" altLang="ja-JP" sz="1800" i="1">
                            <a:solidFill>
                              <a:srgbClr val="FF0000"/>
                            </a:solidFill>
                            <a:latin typeface="Cambria Math"/>
                          </a:rPr>
                          <m:t>h</m:t>
                        </m:r>
                      </m:e>
                      <m:sub>
                        <m:r>
                          <a:rPr lang="en-US" altLang="ja-JP" sz="1800" i="1">
                            <a:solidFill>
                              <a:srgbClr val="FF0000"/>
                            </a:solidFill>
                            <a:latin typeface="Cambria Math"/>
                          </a:rPr>
                          <m:t>1</m:t>
                        </m:r>
                      </m:sub>
                    </m:sSub>
                    <m:d>
                      <m:dPr>
                        <m:ctrlPr>
                          <a:rPr lang="en-US" altLang="ja-JP" sz="1800" i="1">
                            <a:solidFill>
                              <a:srgbClr val="FF0000"/>
                            </a:solidFill>
                            <a:latin typeface="Cambria Math" panose="02040503050406030204" pitchFamily="18" charset="0"/>
                          </a:rPr>
                        </m:ctrlPr>
                      </m:dPr>
                      <m:e>
                        <m:sSub>
                          <m:sSubPr>
                            <m:ctrlPr>
                              <a:rPr lang="en-US" altLang="ja-JP" sz="1800" i="1">
                                <a:solidFill>
                                  <a:srgbClr val="FF0000"/>
                                </a:solidFill>
                                <a:latin typeface="Cambria Math" panose="02040503050406030204" pitchFamily="18" charset="0"/>
                              </a:rPr>
                            </m:ctrlPr>
                          </m:sSubPr>
                          <m:e>
                            <m:r>
                              <a:rPr lang="en-US" altLang="ja-JP" sz="1800" i="1">
                                <a:solidFill>
                                  <a:srgbClr val="FF0000"/>
                                </a:solidFill>
                                <a:latin typeface="Cambria Math"/>
                              </a:rPr>
                              <m:t>𝑥</m:t>
                            </m:r>
                          </m:e>
                          <m:sub>
                            <m:r>
                              <a:rPr lang="en-US" altLang="ja-JP" sz="1800" i="1">
                                <a:solidFill>
                                  <a:srgbClr val="FF0000"/>
                                </a:solidFill>
                                <a:latin typeface="Cambria Math"/>
                              </a:rPr>
                              <m:t>𝑖</m:t>
                            </m:r>
                          </m:sub>
                        </m:sSub>
                      </m:e>
                    </m:d>
                    <m:r>
                      <a:rPr lang="en-US" altLang="ja-JP" sz="1800" i="1">
                        <a:latin typeface="Cambria Math"/>
                        <a:ea typeface="Cambria Math"/>
                      </a:rPr>
                      <m:t>⋅</m:t>
                    </m:r>
                    <m:sSub>
                      <m:sSubPr>
                        <m:ctrlPr>
                          <a:rPr lang="en-US" altLang="ja-JP" sz="1800" i="1">
                            <a:latin typeface="Cambria Math" panose="02040503050406030204" pitchFamily="18" charset="0"/>
                          </a:rPr>
                        </m:ctrlPr>
                      </m:sSubPr>
                      <m:e>
                        <m:r>
                          <a:rPr lang="en-US" altLang="ja-JP" sz="1800" i="1">
                            <a:latin typeface="Cambria Math"/>
                          </a:rPr>
                          <m:t>h</m:t>
                        </m:r>
                      </m:e>
                      <m:sub>
                        <m:r>
                          <a:rPr lang="en-US" altLang="ja-JP" sz="1800" i="1">
                            <a:latin typeface="Cambria Math"/>
                          </a:rPr>
                          <m:t>2</m:t>
                        </m:r>
                      </m:sub>
                    </m:sSub>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a:rPr>
                              <m:t>𝑋</m:t>
                            </m:r>
                          </m:e>
                          <m:sub>
                            <m:r>
                              <a:rPr lang="en-US" altLang="ja-JP" sz="1800" b="0" i="1" smtClean="0">
                                <a:latin typeface="Cambria Math"/>
                              </a:rPr>
                              <m:t>𝑆</m:t>
                            </m:r>
                          </m:sub>
                        </m:sSub>
                      </m:e>
                    </m:d>
                  </m:oMath>
                </a14:m>
                <a:r>
                  <a:rPr lang="ja-JP" altLang="en-US" sz="1800" dirty="0"/>
                  <a:t> </a:t>
                </a:r>
                <a:endParaRPr lang="en-US" altLang="ja-JP" sz="1800" dirty="0"/>
              </a:p>
              <a:p>
                <a:endParaRPr kumimoji="1" lang="en-US" altLang="ja-JP" sz="1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587501"/>
                <a:ext cx="8229600" cy="4048802"/>
              </a:xfrm>
              <a:blipFill>
                <a:blip r:embed="rId2"/>
                <a:stretch>
                  <a:fillRect l="-593"/>
                </a:stretch>
              </a:blipFill>
            </p:spPr>
            <p:txBody>
              <a:bodyPr/>
              <a:lstStyle/>
              <a:p>
                <a:r>
                  <a:rPr lang="ja-JP" altLang="en-US">
                    <a:noFill/>
                  </a:rPr>
                  <a:t> </a:t>
                </a:r>
              </a:p>
            </p:txBody>
          </p:sp>
        </mc:Fallback>
      </mc:AlternateContent>
      <p:sp>
        <p:nvSpPr>
          <p:cNvPr id="4" name="テキスト ボックス 3"/>
          <p:cNvSpPr txBox="1"/>
          <p:nvPr/>
        </p:nvSpPr>
        <p:spPr>
          <a:xfrm>
            <a:off x="899592" y="3717032"/>
            <a:ext cx="184731" cy="923330"/>
          </a:xfrm>
          <a:prstGeom prst="rect">
            <a:avLst/>
          </a:prstGeom>
          <a:noFill/>
        </p:spPr>
        <p:txBody>
          <a:bodyPr wrap="none" rtlCol="0">
            <a:spAutoFit/>
          </a:bodyPr>
          <a:lstStyle/>
          <a:p>
            <a:endParaRPr kumimoji="1" lang="en-US" altLang="ja-JP" b="0" i="1" dirty="0">
              <a:latin typeface="Cambria Math"/>
            </a:endParaRPr>
          </a:p>
          <a:p>
            <a:endParaRPr kumimoji="1" lang="en-US" altLang="ja-JP" b="0" i="1" dirty="0">
              <a:latin typeface="Cambria Math"/>
            </a:endParaRPr>
          </a:p>
          <a:p>
            <a:endParaRPr kumimoji="1" lang="ja-JP" altLang="en-US" dirty="0"/>
          </a:p>
        </p:txBody>
      </p:sp>
      <p:sp>
        <p:nvSpPr>
          <p:cNvPr id="5" name="正方形/長方形 4"/>
          <p:cNvSpPr/>
          <p:nvPr/>
        </p:nvSpPr>
        <p:spPr>
          <a:xfrm>
            <a:off x="3537678" y="5934670"/>
            <a:ext cx="5606322" cy="830997"/>
          </a:xfrm>
          <a:prstGeom prst="rect">
            <a:avLst/>
          </a:prstGeom>
        </p:spPr>
        <p:txBody>
          <a:bodyPr wrap="square">
            <a:spAutoFit/>
          </a:bodyPr>
          <a:lstStyle/>
          <a:p>
            <a:r>
              <a:rPr lang="en-US" altLang="ja-JP" sz="1600" dirty="0"/>
              <a:t>※</a:t>
            </a:r>
            <a:r>
              <a:rPr lang="ja-JP" altLang="en-US" sz="1600" dirty="0"/>
              <a:t>ここでの弱学習器</a:t>
            </a:r>
            <a:r>
              <a:rPr lang="en-US" altLang="ja-JP" sz="1600" dirty="0"/>
              <a:t>f()</a:t>
            </a:r>
            <a:r>
              <a:rPr lang="ja-JP" altLang="en-US" sz="1600" dirty="0"/>
              <a:t>は、決定木に限らず、</a:t>
            </a:r>
            <a:r>
              <a:rPr lang="en-US" altLang="ja-JP" sz="1600" dirty="0"/>
              <a:t>black</a:t>
            </a:r>
            <a:r>
              <a:rPr lang="ja-JP" altLang="en-US" sz="1600" dirty="0"/>
              <a:t> </a:t>
            </a:r>
            <a:r>
              <a:rPr lang="en-US" altLang="ja-JP" sz="1600" dirty="0"/>
              <a:t>box</a:t>
            </a:r>
            <a:r>
              <a:rPr lang="ja-JP" altLang="en-US" sz="1600" dirty="0"/>
              <a:t>でよい。</a:t>
            </a:r>
            <a:endParaRPr lang="en-US" altLang="ja-JP" sz="1600" dirty="0"/>
          </a:p>
          <a:p>
            <a:r>
              <a:rPr lang="ja-JP" altLang="en-US" sz="1600" dirty="0"/>
              <a:t>　</a:t>
            </a:r>
            <a:r>
              <a:rPr lang="en-US" altLang="ja-JP" sz="1600" i="1" dirty="0">
                <a:latin typeface="Times New Roman" panose="02020603050405020304" pitchFamily="18" charset="0"/>
                <a:cs typeface="Times New Roman" panose="02020603050405020304" pitchFamily="18" charset="0"/>
              </a:rPr>
              <a:t>Partial dependence functions can be used to interpret </a:t>
            </a:r>
          </a:p>
          <a:p>
            <a:r>
              <a:rPr lang="ja-JP" altLang="en-US" sz="1600" i="1" dirty="0">
                <a:latin typeface="Times New Roman" panose="02020603050405020304" pitchFamily="18" charset="0"/>
                <a:cs typeface="Times New Roman" panose="02020603050405020304" pitchFamily="18" charset="0"/>
              </a:rPr>
              <a:t>　</a:t>
            </a:r>
            <a:r>
              <a:rPr lang="en-US" altLang="ja-JP" sz="1600" i="1" dirty="0">
                <a:latin typeface="Times New Roman" panose="02020603050405020304" pitchFamily="18" charset="0"/>
                <a:cs typeface="Times New Roman" panose="02020603050405020304" pitchFamily="18" charset="0"/>
              </a:rPr>
              <a:t>the results of any</a:t>
            </a:r>
            <a:r>
              <a:rPr lang="ja-JP" altLang="en-US" sz="1600" i="1" dirty="0">
                <a:latin typeface="Times New Roman" panose="02020603050405020304" pitchFamily="18" charset="0"/>
                <a:cs typeface="Times New Roman" panose="02020603050405020304" pitchFamily="18" charset="0"/>
              </a:rPr>
              <a:t> </a:t>
            </a:r>
            <a:r>
              <a:rPr lang="en-US" altLang="ja-JP" sz="1600" i="1" dirty="0">
                <a:latin typeface="Times New Roman" panose="02020603050405020304" pitchFamily="18" charset="0"/>
                <a:cs typeface="Times New Roman" panose="02020603050405020304" pitchFamily="18" charset="0"/>
              </a:rPr>
              <a:t>“black box” learning method.</a:t>
            </a:r>
            <a:endParaRPr lang="ja-JP" altLang="en-US" sz="1600" i="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591344"/>
          </a:xfrm>
        </p:spPr>
        <p:txBody>
          <a:bodyPr>
            <a:normAutofit/>
          </a:bodyPr>
          <a:lstStyle/>
          <a:p>
            <a:r>
              <a:rPr lang="ja-JP" altLang="en-US" sz="2800" dirty="0"/>
              <a:t>やりたいこと </a:t>
            </a:r>
            <a:endParaRPr kumimoji="1" lang="ja-JP" altLang="en-US" sz="2800" dirty="0"/>
          </a:p>
        </p:txBody>
      </p:sp>
      <p:pic>
        <p:nvPicPr>
          <p:cNvPr id="10"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8024" y="1683186"/>
            <a:ext cx="4061532" cy="3046151"/>
          </a:xfrm>
          <a:ln>
            <a:solidFill>
              <a:srgbClr val="C00000"/>
            </a:solidFill>
          </a:ln>
        </p:spPr>
      </p:pic>
      <p:pic>
        <p:nvPicPr>
          <p:cNvPr id="4" name="図 3"/>
          <p:cNvPicPr>
            <a:picLocks noChangeAspect="1"/>
          </p:cNvPicPr>
          <p:nvPr/>
        </p:nvPicPr>
        <p:blipFill>
          <a:blip r:embed="rId3"/>
          <a:stretch>
            <a:fillRect/>
          </a:stretch>
        </p:blipFill>
        <p:spPr>
          <a:xfrm>
            <a:off x="251520" y="1196752"/>
            <a:ext cx="4378855" cy="2808311"/>
          </a:xfrm>
          <a:prstGeom prst="rect">
            <a:avLst/>
          </a:prstGeom>
        </p:spPr>
      </p:pic>
      <p:sp>
        <p:nvSpPr>
          <p:cNvPr id="5" name="正方形/長方形 4"/>
          <p:cNvSpPr/>
          <p:nvPr/>
        </p:nvSpPr>
        <p:spPr>
          <a:xfrm>
            <a:off x="251520" y="4843837"/>
            <a:ext cx="6696744" cy="1015663"/>
          </a:xfrm>
          <a:prstGeom prst="rect">
            <a:avLst/>
          </a:prstGeom>
        </p:spPr>
        <p:txBody>
          <a:bodyPr wrap="square">
            <a:spAutoFit/>
          </a:bodyPr>
          <a:lstStyle/>
          <a:p>
            <a:r>
              <a:rPr lang="en-US" altLang="ja-JP" sz="2000" dirty="0">
                <a:latin typeface="+mn-ea"/>
              </a:rPr>
              <a:t>Partial dependence</a:t>
            </a:r>
          </a:p>
          <a:p>
            <a:pPr marL="285750" indent="-285750">
              <a:buFont typeface="Arial" panose="020B0604020202020204" pitchFamily="34" charset="0"/>
              <a:buChar char="•"/>
            </a:pPr>
            <a:r>
              <a:rPr lang="ja-JP" altLang="en-US" sz="2000" dirty="0">
                <a:latin typeface="+mn-ea"/>
              </a:rPr>
              <a:t>注目する変数 </a:t>
            </a:r>
            <a:r>
              <a:rPr lang="en-US" altLang="ja-JP" sz="2000" dirty="0">
                <a:latin typeface="+mn-ea"/>
              </a:rPr>
              <a:t>vs</a:t>
            </a:r>
            <a:r>
              <a:rPr lang="ja-JP" altLang="en-US" sz="2000" dirty="0">
                <a:latin typeface="+mn-ea"/>
              </a:rPr>
              <a:t> 「平均的な予測値」をプロット</a:t>
            </a:r>
            <a:endParaRPr lang="en-US" altLang="ja-JP" sz="2000" dirty="0">
              <a:latin typeface="+mn-ea"/>
            </a:endParaRPr>
          </a:p>
          <a:p>
            <a:pPr marL="285750" indent="-285750">
              <a:buFont typeface="Arial" panose="020B0604020202020204" pitchFamily="34" charset="0"/>
              <a:buChar char="•"/>
            </a:pPr>
            <a:r>
              <a:rPr lang="ja-JP" altLang="en-US" sz="2000" dirty="0">
                <a:solidFill>
                  <a:srgbClr val="FF0000"/>
                </a:solidFill>
                <a:latin typeface="+mn-ea"/>
              </a:rPr>
              <a:t>変数同士に相互作用がある場合</a:t>
            </a:r>
            <a:r>
              <a:rPr lang="ja-JP" altLang="en-US" sz="2000" dirty="0">
                <a:latin typeface="+mn-ea"/>
              </a:rPr>
              <a:t>、うまくいかない</a:t>
            </a:r>
            <a:endParaRPr lang="ja-JP" altLang="en-US" sz="2000" dirty="0"/>
          </a:p>
        </p:txBody>
      </p:sp>
      <p:sp>
        <p:nvSpPr>
          <p:cNvPr id="13" name="正方形/長方形 12"/>
          <p:cNvSpPr/>
          <p:nvPr/>
        </p:nvSpPr>
        <p:spPr>
          <a:xfrm>
            <a:off x="107504" y="6513609"/>
            <a:ext cx="2759089" cy="276999"/>
          </a:xfrm>
          <a:prstGeom prst="rect">
            <a:avLst/>
          </a:prstGeom>
        </p:spPr>
        <p:txBody>
          <a:bodyPr wrap="none">
            <a:spAutoFit/>
          </a:bodyPr>
          <a:lstStyle/>
          <a:p>
            <a:r>
              <a:rPr lang="en-US" altLang="ja-JP" sz="1200" dirty="0"/>
              <a:t>※</a:t>
            </a:r>
            <a:r>
              <a:rPr lang="ja-JP" altLang="en-US" sz="1200" dirty="0"/>
              <a:t> </a:t>
            </a:r>
            <a:r>
              <a:rPr lang="en-US" altLang="ja-JP" sz="1200" dirty="0"/>
              <a:t>PDP</a:t>
            </a:r>
            <a:r>
              <a:rPr lang="ja-JP" altLang="en-US" sz="1200" dirty="0"/>
              <a:t>で十分、というデータも当然ある</a:t>
            </a:r>
          </a:p>
        </p:txBody>
      </p:sp>
    </p:spTree>
    <p:extLst>
      <p:ext uri="{BB962C8B-B14F-4D97-AF65-F5344CB8AC3E}">
        <p14:creationId xmlns:p14="http://schemas.microsoft.com/office/powerpoint/2010/main" val="197528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591344"/>
          </a:xfrm>
        </p:spPr>
        <p:txBody>
          <a:bodyPr>
            <a:normAutofit/>
          </a:bodyPr>
          <a:lstStyle/>
          <a:p>
            <a:r>
              <a:rPr lang="en-US" altLang="ja-JP" sz="2800" dirty="0" err="1"/>
              <a:t>ICEbox</a:t>
            </a:r>
            <a:r>
              <a:rPr lang="ja-JP" altLang="en-US" sz="2800" dirty="0"/>
              <a:t>パッケージによる</a:t>
            </a:r>
            <a:r>
              <a:rPr lang="en-US" altLang="ja-JP" sz="2800" dirty="0"/>
              <a:t>PDP</a:t>
            </a:r>
            <a:r>
              <a:rPr lang="ja-JP" altLang="en-US" sz="2800" dirty="0"/>
              <a:t>の分解</a:t>
            </a:r>
            <a:endParaRPr kumimoji="1" lang="ja-JP" altLang="en-US" sz="28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58" y="4149080"/>
            <a:ext cx="3441826" cy="2581371"/>
          </a:xfrm>
          <a:prstGeom prst="rect">
            <a:avLst/>
          </a:prstGeom>
          <a:ln>
            <a:solidFill>
              <a:srgbClr val="C00000"/>
            </a:solidFill>
          </a:ln>
        </p:spPr>
      </p:pic>
      <p:pic>
        <p:nvPicPr>
          <p:cNvPr id="10"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6158" y="1412776"/>
            <a:ext cx="3410380" cy="2557786"/>
          </a:xfrm>
          <a:ln>
            <a:solidFill>
              <a:srgbClr val="C00000"/>
            </a:solidFill>
          </a:ln>
        </p:spPr>
      </p:pic>
      <p:sp>
        <p:nvSpPr>
          <p:cNvPr id="15" name="矢印: 下 14"/>
          <p:cNvSpPr/>
          <p:nvPr/>
        </p:nvSpPr>
        <p:spPr>
          <a:xfrm>
            <a:off x="2455043" y="3915805"/>
            <a:ext cx="50405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220072" y="1412776"/>
            <a:ext cx="3238387" cy="584775"/>
          </a:xfrm>
          <a:prstGeom prst="rect">
            <a:avLst/>
          </a:prstGeom>
        </p:spPr>
        <p:txBody>
          <a:bodyPr wrap="none">
            <a:spAutoFit/>
          </a:bodyPr>
          <a:lstStyle/>
          <a:p>
            <a:r>
              <a:rPr lang="ja-JP" altLang="en-US" sz="1600" dirty="0">
                <a:latin typeface="+mn-ea"/>
              </a:rPr>
              <a:t>注目する変数がある値のとき、</a:t>
            </a:r>
            <a:endParaRPr lang="en-US" altLang="ja-JP" sz="1600" dirty="0">
              <a:latin typeface="+mn-ea"/>
            </a:endParaRPr>
          </a:p>
          <a:p>
            <a:r>
              <a:rPr lang="ja-JP" altLang="en-US" sz="1600" dirty="0">
                <a:latin typeface="+mn-ea"/>
              </a:rPr>
              <a:t>すべての取りうる予測を可視化する</a:t>
            </a:r>
            <a:endParaRPr lang="ja-JP" altLang="en-US" sz="1600" dirty="0"/>
          </a:p>
        </p:txBody>
      </p:sp>
      <p:sp>
        <p:nvSpPr>
          <p:cNvPr id="17" name="正方形/長方形 16"/>
          <p:cNvSpPr/>
          <p:nvPr/>
        </p:nvSpPr>
        <p:spPr>
          <a:xfrm>
            <a:off x="5246367" y="2492896"/>
            <a:ext cx="3528392" cy="3170099"/>
          </a:xfrm>
          <a:prstGeom prst="rect">
            <a:avLst/>
          </a:prstGeom>
          <a:ln>
            <a:solidFill>
              <a:srgbClr val="00B0F0"/>
            </a:solidFill>
          </a:ln>
        </p:spPr>
        <p:txBody>
          <a:bodyPr wrap="square">
            <a:spAutoFit/>
          </a:bodyPr>
          <a:lstStyle/>
          <a:p>
            <a:r>
              <a:rPr lang="ja-JP" altLang="en-US" sz="1000" dirty="0">
                <a:solidFill>
                  <a:srgbClr val="0000FF"/>
                </a:solidFill>
              </a:rPr>
              <a:t>library</a:t>
            </a:r>
            <a:r>
              <a:rPr lang="ja-JP" altLang="en-US" sz="1000" dirty="0"/>
              <a:t>(randomForest)</a:t>
            </a:r>
          </a:p>
          <a:p>
            <a:endParaRPr lang="ja-JP" altLang="en-US" sz="1000" dirty="0"/>
          </a:p>
          <a:p>
            <a:r>
              <a:rPr lang="ja-JP" altLang="en-US" sz="1000" dirty="0">
                <a:solidFill>
                  <a:srgbClr val="92D050"/>
                </a:solidFill>
              </a:rPr>
              <a:t>#grow a forest, remember to include inbag</a:t>
            </a:r>
          </a:p>
          <a:p>
            <a:r>
              <a:rPr lang="ja-JP" altLang="en-US" sz="1000" dirty="0"/>
              <a:t>multireg.rfo=randomForest::randomForest(X,Y,</a:t>
            </a:r>
          </a:p>
          <a:p>
            <a:r>
              <a:rPr lang="ja-JP" altLang="en-US" sz="1000" dirty="0"/>
              <a:t>                               keep.inbag=TRUE,</a:t>
            </a:r>
            <a:r>
              <a:rPr lang="en-US" altLang="ja-JP" sz="1000" dirty="0"/>
              <a:t> </a:t>
            </a:r>
          </a:p>
          <a:p>
            <a:r>
              <a:rPr lang="en-US" altLang="ja-JP" sz="1000" dirty="0"/>
              <a:t>                               </a:t>
            </a:r>
            <a:r>
              <a:rPr lang="ja-JP" altLang="en-US" sz="1000" dirty="0"/>
              <a:t>ntree=1000, sampsize=500,</a:t>
            </a:r>
          </a:p>
          <a:p>
            <a:r>
              <a:rPr lang="ja-JP" altLang="en-US" sz="1000" dirty="0"/>
              <a:t>                               replace=TRUE, importance=TRUE)</a:t>
            </a:r>
          </a:p>
          <a:p>
            <a:r>
              <a:rPr lang="ja-JP" altLang="en-US" sz="1000" dirty="0"/>
              <a:t>names.X &lt;- c("X2","X3","X1","X5","X6","X4")</a:t>
            </a:r>
          </a:p>
          <a:p>
            <a:endParaRPr lang="ja-JP" altLang="en-US" sz="1000" dirty="0"/>
          </a:p>
          <a:p>
            <a:r>
              <a:rPr lang="en-US" altLang="ja-JP" sz="1000" dirty="0">
                <a:solidFill>
                  <a:srgbClr val="92D050"/>
                </a:solidFill>
              </a:rPr>
              <a:t># disaggregation using </a:t>
            </a:r>
            <a:r>
              <a:rPr lang="en-US" altLang="ja-JP" sz="1000" dirty="0" err="1">
                <a:solidFill>
                  <a:srgbClr val="92D050"/>
                </a:solidFill>
              </a:rPr>
              <a:t>ICEbox</a:t>
            </a:r>
            <a:r>
              <a:rPr lang="en-US" altLang="ja-JP" sz="1000" dirty="0">
                <a:solidFill>
                  <a:srgbClr val="92D050"/>
                </a:solidFill>
              </a:rPr>
              <a:t>::ice()</a:t>
            </a:r>
          </a:p>
          <a:p>
            <a:r>
              <a:rPr lang="ja-JP" altLang="en-US" sz="1000" dirty="0">
                <a:solidFill>
                  <a:srgbClr val="0000FF"/>
                </a:solidFill>
              </a:rPr>
              <a:t>library</a:t>
            </a:r>
            <a:r>
              <a:rPr lang="en-US" altLang="ja-JP" sz="1000" dirty="0"/>
              <a:t>(</a:t>
            </a:r>
            <a:r>
              <a:rPr lang="en-US" altLang="ja-JP" sz="1000" dirty="0" err="1"/>
              <a:t>ICEbox</a:t>
            </a:r>
            <a:r>
              <a:rPr lang="en-US" altLang="ja-JP" sz="1000" dirty="0"/>
              <a:t>)</a:t>
            </a:r>
          </a:p>
          <a:p>
            <a:endParaRPr lang="en-US" altLang="ja-JP" sz="1000" dirty="0"/>
          </a:p>
          <a:p>
            <a:r>
              <a:rPr lang="en-US" altLang="ja-JP" sz="1000" dirty="0"/>
              <a:t>par(</a:t>
            </a:r>
            <a:r>
              <a:rPr lang="en-US" altLang="ja-JP" sz="1000" dirty="0" err="1"/>
              <a:t>mfrow</a:t>
            </a:r>
            <a:r>
              <a:rPr lang="en-US" altLang="ja-JP" sz="1000" dirty="0"/>
              <a:t>=c(2, 3))</a:t>
            </a:r>
          </a:p>
          <a:p>
            <a:r>
              <a:rPr lang="en-US" altLang="ja-JP" sz="1000" dirty="0"/>
              <a:t>for (</a:t>
            </a:r>
            <a:r>
              <a:rPr lang="en-US" altLang="ja-JP" sz="1000" dirty="0" err="1"/>
              <a:t>i</a:t>
            </a:r>
            <a:r>
              <a:rPr lang="en-US" altLang="ja-JP" sz="1000" dirty="0"/>
              <a:t> in </a:t>
            </a:r>
            <a:r>
              <a:rPr lang="en-US" altLang="ja-JP" sz="1000" dirty="0" err="1"/>
              <a:t>seq_along</a:t>
            </a:r>
            <a:r>
              <a:rPr lang="en-US" altLang="ja-JP" sz="1000" dirty="0"/>
              <a:t>(</a:t>
            </a:r>
            <a:r>
              <a:rPr lang="en-US" altLang="ja-JP" sz="1000" dirty="0" err="1"/>
              <a:t>names.X</a:t>
            </a:r>
            <a:r>
              <a:rPr lang="en-US" altLang="ja-JP" sz="1000" dirty="0"/>
              <a:t>)) {</a:t>
            </a:r>
          </a:p>
          <a:p>
            <a:r>
              <a:rPr lang="en-US" altLang="ja-JP" sz="1000" dirty="0"/>
              <a:t>  </a:t>
            </a:r>
            <a:r>
              <a:rPr lang="en-US" altLang="ja-JP" sz="1000" dirty="0" err="1"/>
              <a:t>multireg.ice</a:t>
            </a:r>
            <a:r>
              <a:rPr lang="en-US" altLang="ja-JP" sz="1000" dirty="0"/>
              <a:t> &lt;- ice(object = </a:t>
            </a:r>
            <a:r>
              <a:rPr lang="en-US" altLang="ja-JP" sz="1000" dirty="0" err="1"/>
              <a:t>multireg.rfo</a:t>
            </a:r>
            <a:r>
              <a:rPr lang="en-US" altLang="ja-JP" sz="1000" dirty="0"/>
              <a:t>, X = X, y = Y, predictor = </a:t>
            </a:r>
            <a:r>
              <a:rPr lang="en-US" altLang="ja-JP" sz="1000" dirty="0" err="1"/>
              <a:t>names.X</a:t>
            </a:r>
            <a:r>
              <a:rPr lang="en-US" altLang="ja-JP" sz="1000" dirty="0"/>
              <a:t>[</a:t>
            </a:r>
            <a:r>
              <a:rPr lang="en-US" altLang="ja-JP" sz="1000" dirty="0" err="1"/>
              <a:t>i</a:t>
            </a:r>
            <a:r>
              <a:rPr lang="en-US" altLang="ja-JP" sz="1000" dirty="0"/>
              <a:t>], </a:t>
            </a:r>
            <a:r>
              <a:rPr lang="en-US" altLang="ja-JP" sz="1000" dirty="0" err="1"/>
              <a:t>frac_to_build</a:t>
            </a:r>
            <a:r>
              <a:rPr lang="en-US" altLang="ja-JP" sz="1000" dirty="0"/>
              <a:t> = .1) </a:t>
            </a:r>
          </a:p>
          <a:p>
            <a:r>
              <a:rPr lang="en-US" altLang="ja-JP" sz="1000" dirty="0"/>
              <a:t>  plot(</a:t>
            </a:r>
            <a:r>
              <a:rPr lang="en-US" altLang="ja-JP" sz="1000" dirty="0" err="1"/>
              <a:t>multireg.ice</a:t>
            </a:r>
            <a:r>
              <a:rPr lang="en-US" altLang="ja-JP" sz="1000" dirty="0"/>
              <a:t>, </a:t>
            </a:r>
            <a:r>
              <a:rPr lang="en-US" altLang="ja-JP" sz="1000" dirty="0" err="1"/>
              <a:t>x_quantile</a:t>
            </a:r>
            <a:r>
              <a:rPr lang="en-US" altLang="ja-JP" sz="1000" dirty="0"/>
              <a:t> = TRUE, </a:t>
            </a:r>
            <a:r>
              <a:rPr lang="en-US" altLang="ja-JP" sz="1000" dirty="0" err="1"/>
              <a:t>plot_pdp</a:t>
            </a:r>
            <a:r>
              <a:rPr lang="en-US" altLang="ja-JP" sz="1000" dirty="0"/>
              <a:t> = TRUE, </a:t>
            </a:r>
            <a:r>
              <a:rPr lang="en-US" altLang="ja-JP" sz="1000" dirty="0" err="1"/>
              <a:t>frac_to_plot</a:t>
            </a:r>
            <a:r>
              <a:rPr lang="en-US" altLang="ja-JP" sz="1000" dirty="0"/>
              <a:t> = 1, main=</a:t>
            </a:r>
            <a:r>
              <a:rPr lang="en-US" altLang="ja-JP" sz="1000" dirty="0" err="1"/>
              <a:t>names.X</a:t>
            </a:r>
            <a:r>
              <a:rPr lang="en-US" altLang="ja-JP" sz="1000" dirty="0"/>
              <a:t>[</a:t>
            </a:r>
            <a:r>
              <a:rPr lang="en-US" altLang="ja-JP" sz="1000" dirty="0" err="1"/>
              <a:t>i</a:t>
            </a:r>
            <a:r>
              <a:rPr lang="en-US" altLang="ja-JP" sz="1000" dirty="0"/>
              <a:t>], </a:t>
            </a:r>
            <a:r>
              <a:rPr lang="en-US" altLang="ja-JP" sz="1000" dirty="0" err="1"/>
              <a:t>ylim</a:t>
            </a:r>
            <a:r>
              <a:rPr lang="en-US" altLang="ja-JP" sz="1000" dirty="0"/>
              <a:t>=c(-4,10)) </a:t>
            </a:r>
          </a:p>
          <a:p>
            <a:r>
              <a:rPr lang="en-US" altLang="ja-JP" sz="1000" dirty="0"/>
              <a:t>}</a:t>
            </a:r>
          </a:p>
          <a:p>
            <a:r>
              <a:rPr lang="en-US" altLang="ja-JP" sz="1000" dirty="0"/>
              <a:t>par(</a:t>
            </a:r>
            <a:r>
              <a:rPr lang="en-US" altLang="ja-JP" sz="1000" dirty="0" err="1"/>
              <a:t>mfrow</a:t>
            </a:r>
            <a:r>
              <a:rPr lang="en-US" altLang="ja-JP" sz="1000" dirty="0"/>
              <a:t>=c(1, 1))</a:t>
            </a:r>
          </a:p>
        </p:txBody>
      </p:sp>
      <p:sp>
        <p:nvSpPr>
          <p:cNvPr id="18" name="正方形/長方形 17"/>
          <p:cNvSpPr/>
          <p:nvPr/>
        </p:nvSpPr>
        <p:spPr>
          <a:xfrm>
            <a:off x="127622" y="2507003"/>
            <a:ext cx="659155" cy="369332"/>
          </a:xfrm>
          <a:prstGeom prst="rect">
            <a:avLst/>
          </a:prstGeom>
        </p:spPr>
        <p:txBody>
          <a:bodyPr wrap="none">
            <a:spAutoFit/>
          </a:bodyPr>
          <a:lstStyle/>
          <a:p>
            <a:r>
              <a:rPr lang="en-US" altLang="ja-JP" dirty="0"/>
              <a:t>PDP</a:t>
            </a:r>
            <a:endParaRPr lang="ja-JP" altLang="en-US" dirty="0"/>
          </a:p>
        </p:txBody>
      </p:sp>
      <p:sp>
        <p:nvSpPr>
          <p:cNvPr id="19" name="正方形/長方形 18"/>
          <p:cNvSpPr/>
          <p:nvPr/>
        </p:nvSpPr>
        <p:spPr>
          <a:xfrm>
            <a:off x="127622" y="5255099"/>
            <a:ext cx="569387" cy="369332"/>
          </a:xfrm>
          <a:prstGeom prst="rect">
            <a:avLst/>
          </a:prstGeom>
        </p:spPr>
        <p:txBody>
          <a:bodyPr wrap="none">
            <a:spAutoFit/>
          </a:bodyPr>
          <a:lstStyle/>
          <a:p>
            <a:r>
              <a:rPr lang="en-US" altLang="ja-JP" dirty="0"/>
              <a:t>ICE</a:t>
            </a:r>
            <a:endParaRPr lang="ja-JP" altLang="en-US" dirty="0"/>
          </a:p>
        </p:txBody>
      </p:sp>
      <p:sp>
        <p:nvSpPr>
          <p:cNvPr id="20" name="正方形/長方形 19"/>
          <p:cNvSpPr/>
          <p:nvPr/>
        </p:nvSpPr>
        <p:spPr>
          <a:xfrm>
            <a:off x="7668344" y="6321859"/>
            <a:ext cx="1338828" cy="369332"/>
          </a:xfrm>
          <a:prstGeom prst="rect">
            <a:avLst/>
          </a:prstGeom>
          <a:solidFill>
            <a:srgbClr val="002060"/>
          </a:solidFill>
        </p:spPr>
        <p:txBody>
          <a:bodyPr wrap="none">
            <a:spAutoFit/>
          </a:bodyPr>
          <a:lstStyle/>
          <a:p>
            <a:r>
              <a:rPr lang="ja-JP" altLang="en-US" dirty="0">
                <a:solidFill>
                  <a:schemeClr val="bg1"/>
                </a:solidFill>
                <a:latin typeface="+mn-ea"/>
              </a:rPr>
              <a:t>詳細は省略</a:t>
            </a:r>
            <a:endParaRPr lang="ja-JP" altLang="en-US" dirty="0">
              <a:solidFill>
                <a:schemeClr val="bg1"/>
              </a:solidFill>
            </a:endParaRPr>
          </a:p>
        </p:txBody>
      </p:sp>
    </p:spTree>
    <p:extLst>
      <p:ext uri="{BB962C8B-B14F-4D97-AF65-F5344CB8AC3E}">
        <p14:creationId xmlns:p14="http://schemas.microsoft.com/office/powerpoint/2010/main" val="1807715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3528" y="426120"/>
            <a:ext cx="8568952" cy="3400416"/>
          </a:xfrm>
          <a:prstGeom prst="rect">
            <a:avLst/>
          </a:prstGeom>
        </p:spPr>
      </p:pic>
      <p:sp>
        <p:nvSpPr>
          <p:cNvPr id="3" name="コンテンツ プレースホルダー 2"/>
          <p:cNvSpPr>
            <a:spLocks noGrp="1"/>
          </p:cNvSpPr>
          <p:nvPr>
            <p:ph idx="1"/>
          </p:nvPr>
        </p:nvSpPr>
        <p:spPr>
          <a:xfrm>
            <a:off x="107504" y="3941952"/>
            <a:ext cx="8928992" cy="1828800"/>
          </a:xfrm>
          <a:solidFill>
            <a:schemeClr val="bg1">
              <a:alpha val="63000"/>
            </a:schemeClr>
          </a:solidFill>
        </p:spPr>
        <p:txBody>
          <a:bodyPr>
            <a:normAutofit fontScale="92500" lnSpcReduction="10000"/>
          </a:bodyPr>
          <a:lstStyle/>
          <a:p>
            <a:r>
              <a:rPr kumimoji="1" lang="ja-JP" altLang="en-US" dirty="0"/>
              <a:t>ランダムフォレストの感度分析に便利な指標を提供</a:t>
            </a:r>
            <a:endParaRPr kumimoji="1" lang="en-US" altLang="ja-JP" dirty="0"/>
          </a:p>
          <a:p>
            <a:pPr lvl="1"/>
            <a:r>
              <a:rPr lang="en-US" altLang="ja-JP" dirty="0"/>
              <a:t>feature contribution</a:t>
            </a:r>
            <a:r>
              <a:rPr lang="ja-JP" altLang="en-US" dirty="0"/>
              <a:t>による</a:t>
            </a:r>
            <a:r>
              <a:rPr lang="en-US" altLang="ja-JP" dirty="0"/>
              <a:t>『</a:t>
            </a:r>
            <a:r>
              <a:rPr lang="ja-JP" altLang="en-US" dirty="0"/>
              <a:t>効果</a:t>
            </a:r>
            <a:r>
              <a:rPr lang="en-US" altLang="ja-JP" dirty="0"/>
              <a:t>』</a:t>
            </a:r>
            <a:r>
              <a:rPr lang="ja-JP" altLang="en-US" dirty="0"/>
              <a:t>の可視化</a:t>
            </a:r>
            <a:endParaRPr lang="en-US" altLang="ja-JP" dirty="0"/>
          </a:p>
          <a:p>
            <a:pPr lvl="1"/>
            <a:endParaRPr lang="en-US" altLang="ja-JP" dirty="0"/>
          </a:p>
          <a:p>
            <a:r>
              <a:rPr lang="ja-JP" altLang="en-US" dirty="0"/>
              <a:t>回帰だけでなく、</a:t>
            </a:r>
            <a:r>
              <a:rPr lang="en-US" altLang="ja-JP" dirty="0"/>
              <a:t>2</a:t>
            </a:r>
            <a:r>
              <a:rPr lang="ja-JP" altLang="en-US" dirty="0"/>
              <a:t>クラス分類・多クラス分類もｏｋ</a:t>
            </a:r>
            <a:endParaRPr lang="en-US" altLang="ja-JP" dirty="0"/>
          </a:p>
          <a:p>
            <a:pPr lvl="1"/>
            <a:r>
              <a:rPr kumimoji="1" lang="ja-JP" altLang="en-US" dirty="0"/>
              <a:t>（ </a:t>
            </a:r>
            <a:r>
              <a:rPr kumimoji="1" lang="en-US" altLang="ja-JP" dirty="0"/>
              <a:t>Cross-Validation</a:t>
            </a:r>
            <a:r>
              <a:rPr kumimoji="1" lang="ja-JP" altLang="en-US" dirty="0"/>
              <a:t>を使うための拡張方法も併せて提案 ）</a:t>
            </a:r>
            <a:endParaRPr kumimoji="1" lang="en-US" altLang="ja-JP" dirty="0"/>
          </a:p>
        </p:txBody>
      </p:sp>
      <p:sp>
        <p:nvSpPr>
          <p:cNvPr id="6" name="正方形/長方形 5"/>
          <p:cNvSpPr/>
          <p:nvPr/>
        </p:nvSpPr>
        <p:spPr>
          <a:xfrm>
            <a:off x="135856" y="6054387"/>
            <a:ext cx="8900640" cy="830997"/>
          </a:xfrm>
          <a:prstGeom prst="rect">
            <a:avLst/>
          </a:prstGeom>
        </p:spPr>
        <p:txBody>
          <a:bodyPr wrap="square">
            <a:spAutoFit/>
          </a:bodyPr>
          <a:lstStyle/>
          <a:p>
            <a:r>
              <a:rPr lang="en-US" altLang="ja-JP" sz="1600" b="1" dirty="0" err="1">
                <a:solidFill>
                  <a:srgbClr val="666666"/>
                </a:solidFill>
                <a:latin typeface="Courier New" panose="02070309020205020404" pitchFamily="49" charset="0"/>
              </a:rPr>
              <a:t>forestFloor</a:t>
            </a:r>
            <a:r>
              <a:rPr lang="en-US" altLang="ja-JP" sz="1600" b="1" dirty="0">
                <a:solidFill>
                  <a:srgbClr val="666666"/>
                </a:solidFill>
                <a:latin typeface="Courier New" panose="02070309020205020404" pitchFamily="49" charset="0"/>
              </a:rPr>
              <a:t>: Visualizes Random Forests with Feature Contributions</a:t>
            </a:r>
          </a:p>
          <a:p>
            <a:r>
              <a:rPr lang="en-US" altLang="ja-JP" sz="1600" dirty="0">
                <a:solidFill>
                  <a:srgbClr val="666666"/>
                </a:solidFill>
                <a:hlinkClick r:id="rId3"/>
              </a:rPr>
              <a:t>https://cran.r-project.org/web/packages/forestFloor/index.html</a:t>
            </a:r>
            <a:r>
              <a:rPr lang="ja-JP" altLang="en-US" sz="1600" dirty="0">
                <a:solidFill>
                  <a:srgbClr val="666666"/>
                </a:solidFill>
              </a:rPr>
              <a:t>　</a:t>
            </a:r>
            <a:br>
              <a:rPr lang="en-US" altLang="ja-JP" sz="1600" dirty="0"/>
            </a:br>
            <a:endParaRPr lang="ja-JP" altLang="en-US" sz="1600" dirty="0"/>
          </a:p>
        </p:txBody>
      </p:sp>
    </p:spTree>
    <p:extLst>
      <p:ext uri="{BB962C8B-B14F-4D97-AF65-F5344CB8AC3E}">
        <p14:creationId xmlns:p14="http://schemas.microsoft.com/office/powerpoint/2010/main" val="144291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519336"/>
          </a:xfrm>
        </p:spPr>
        <p:txBody>
          <a:bodyPr>
            <a:normAutofit fontScale="90000"/>
          </a:bodyPr>
          <a:lstStyle/>
          <a:p>
            <a:r>
              <a:rPr lang="en-US" altLang="ja-JP" sz="3200" dirty="0"/>
              <a:t>Feature</a:t>
            </a:r>
            <a:r>
              <a:rPr lang="ja-JP" altLang="en-US" sz="3200" dirty="0"/>
              <a:t> </a:t>
            </a:r>
            <a:r>
              <a:rPr lang="en-US" altLang="ja-JP" sz="3200" dirty="0"/>
              <a:t>Contribution</a:t>
            </a:r>
            <a:endParaRPr kumimoji="1" lang="ja-JP" altLang="en-US" sz="3200" dirty="0"/>
          </a:p>
        </p:txBody>
      </p:sp>
      <p:sp>
        <p:nvSpPr>
          <p:cNvPr id="3" name="コンテンツ プレースホルダー 2"/>
          <p:cNvSpPr>
            <a:spLocks noGrp="1"/>
          </p:cNvSpPr>
          <p:nvPr>
            <p:ph idx="1"/>
          </p:nvPr>
        </p:nvSpPr>
        <p:spPr>
          <a:xfrm>
            <a:off x="457200" y="1196752"/>
            <a:ext cx="8229600" cy="1296144"/>
          </a:xfrm>
        </p:spPr>
        <p:txBody>
          <a:bodyPr>
            <a:normAutofit fontScale="85000" lnSpcReduction="20000"/>
          </a:bodyPr>
          <a:lstStyle/>
          <a:p>
            <a:pPr marL="0" indent="0">
              <a:buNone/>
            </a:pPr>
            <a:r>
              <a:rPr kumimoji="1" lang="en-US" altLang="ja-JP" sz="1700" dirty="0"/>
              <a:t>Random forest</a:t>
            </a:r>
            <a:r>
              <a:rPr kumimoji="1" lang="ja-JP" altLang="en-US" sz="1700" dirty="0"/>
              <a:t>における弱学習器の各ノードに着目することで、</a:t>
            </a:r>
            <a:endParaRPr kumimoji="1" lang="en-US" altLang="ja-JP" sz="1700" dirty="0"/>
          </a:p>
          <a:p>
            <a:pPr marL="0" indent="0">
              <a:buNone/>
            </a:pPr>
            <a:r>
              <a:rPr lang="ja-JP" altLang="en-US" sz="2600" dirty="0"/>
              <a:t>ある説明変数が、</a:t>
            </a:r>
            <a:r>
              <a:rPr kumimoji="1" lang="ja-JP" altLang="en-US" sz="2600" dirty="0"/>
              <a:t>ある観察</a:t>
            </a:r>
            <a:r>
              <a:rPr lang="ja-JP" altLang="en-US" sz="2600" dirty="0"/>
              <a:t>値</a:t>
            </a:r>
            <a:r>
              <a:rPr kumimoji="1" lang="ja-JP" altLang="en-US" sz="2600" dirty="0"/>
              <a:t>にどう</a:t>
            </a:r>
            <a:r>
              <a:rPr lang="ja-JP" altLang="en-US" sz="2600" dirty="0"/>
              <a:t>寄与した</a:t>
            </a:r>
            <a:r>
              <a:rPr kumimoji="1" lang="ja-JP" altLang="en-US" sz="2600" dirty="0"/>
              <a:t>か？を可視化する</a:t>
            </a:r>
            <a:endParaRPr kumimoji="1" lang="en-US" altLang="ja-JP" sz="2600" dirty="0"/>
          </a:p>
          <a:p>
            <a:pPr lvl="1"/>
            <a:r>
              <a:rPr lang="ja-JP" altLang="en-US" sz="1600" dirty="0"/>
              <a:t>回帰なら予測値</a:t>
            </a:r>
            <a:endParaRPr lang="en-US" altLang="ja-JP" sz="1600" dirty="0"/>
          </a:p>
          <a:p>
            <a:pPr lvl="1"/>
            <a:r>
              <a:rPr kumimoji="1" lang="ja-JP" altLang="en-US" sz="1600" dirty="0"/>
              <a:t>分類ならクラスへの所属確率</a:t>
            </a:r>
            <a:endParaRPr kumimoji="1" lang="en-US" altLang="ja-JP" sz="1600" dirty="0"/>
          </a:p>
          <a:p>
            <a:pPr marL="0" indent="0">
              <a:buNone/>
            </a:pPr>
            <a:r>
              <a:rPr kumimoji="1" lang="ja-JP" altLang="en-US" sz="2000" dirty="0"/>
              <a:t>観察値そのもの（</a:t>
            </a:r>
            <a:r>
              <a:rPr kumimoji="1" lang="en-US" altLang="ja-JP" sz="2000" dirty="0"/>
              <a:t>PDP)</a:t>
            </a:r>
            <a:r>
              <a:rPr kumimoji="1" lang="ja-JP" altLang="en-US" sz="2000" dirty="0"/>
              <a:t>ではなく、</a:t>
            </a:r>
            <a:r>
              <a:rPr kumimoji="1" lang="ja-JP" altLang="en-US" sz="2000" u="sng" dirty="0"/>
              <a:t>移動方向を可視化している</a:t>
            </a:r>
            <a:r>
              <a:rPr kumimoji="1" lang="ja-JP" altLang="en-US" sz="2000" dirty="0"/>
              <a:t>ところがポイント</a:t>
            </a:r>
            <a:endParaRPr kumimoji="1" lang="en-US" altLang="ja-JP" sz="2000" dirty="0"/>
          </a:p>
          <a:p>
            <a:pPr marL="0" indent="0">
              <a:lnSpc>
                <a:spcPct val="120000"/>
              </a:lnSpc>
              <a:buNone/>
            </a:pPr>
            <a:endParaRPr kumimoji="1" lang="ja-JP" altLang="en-US" sz="2000" dirty="0"/>
          </a:p>
        </p:txBody>
      </p:sp>
      <p:sp>
        <p:nvSpPr>
          <p:cNvPr id="5" name="正方形/長方形 4"/>
          <p:cNvSpPr/>
          <p:nvPr/>
        </p:nvSpPr>
        <p:spPr>
          <a:xfrm>
            <a:off x="5508104" y="2841317"/>
            <a:ext cx="3528392" cy="3323987"/>
          </a:xfrm>
          <a:prstGeom prst="rect">
            <a:avLst/>
          </a:prstGeom>
          <a:ln>
            <a:solidFill>
              <a:srgbClr val="00B0F0"/>
            </a:solidFill>
          </a:ln>
        </p:spPr>
        <p:txBody>
          <a:bodyPr wrap="square">
            <a:spAutoFit/>
          </a:bodyPr>
          <a:lstStyle/>
          <a:p>
            <a:r>
              <a:rPr lang="ja-JP" altLang="en-US" sz="1000" dirty="0">
                <a:solidFill>
                  <a:srgbClr val="0000FF"/>
                </a:solidFill>
              </a:rPr>
              <a:t>library</a:t>
            </a:r>
            <a:r>
              <a:rPr lang="ja-JP" altLang="en-US" sz="1000" dirty="0"/>
              <a:t>(randomForest)</a:t>
            </a:r>
          </a:p>
          <a:p>
            <a:endParaRPr lang="ja-JP" altLang="en-US" sz="1000" dirty="0"/>
          </a:p>
          <a:p>
            <a:r>
              <a:rPr lang="ja-JP" altLang="en-US" sz="1000" dirty="0">
                <a:solidFill>
                  <a:srgbClr val="92D050"/>
                </a:solidFill>
              </a:rPr>
              <a:t>#grow a forest, remember to include inbag</a:t>
            </a:r>
          </a:p>
          <a:p>
            <a:r>
              <a:rPr lang="ja-JP" altLang="en-US" sz="1000" dirty="0"/>
              <a:t>multireg.rfo=randomForest::randomForest(X,Y,</a:t>
            </a:r>
          </a:p>
          <a:p>
            <a:r>
              <a:rPr lang="ja-JP" altLang="en-US" sz="1000" dirty="0"/>
              <a:t>                               keep.inbag=TRUE,</a:t>
            </a:r>
            <a:r>
              <a:rPr lang="en-US" altLang="ja-JP" sz="1000" dirty="0"/>
              <a:t> </a:t>
            </a:r>
          </a:p>
          <a:p>
            <a:r>
              <a:rPr lang="en-US" altLang="ja-JP" sz="1000" dirty="0"/>
              <a:t>                               </a:t>
            </a:r>
            <a:r>
              <a:rPr lang="ja-JP" altLang="en-US" sz="1000" dirty="0"/>
              <a:t>ntree=1000, sampsize=500,</a:t>
            </a:r>
          </a:p>
          <a:p>
            <a:r>
              <a:rPr lang="ja-JP" altLang="en-US" sz="1000" dirty="0"/>
              <a:t>                               replace=TRUE, importance=TRUE)</a:t>
            </a:r>
          </a:p>
          <a:p>
            <a:r>
              <a:rPr lang="ja-JP" altLang="en-US" sz="1000" dirty="0"/>
              <a:t>names.X &lt;- c("X2","X3","X1","X5","X6","X4")</a:t>
            </a:r>
          </a:p>
          <a:p>
            <a:endParaRPr lang="ja-JP" altLang="en-US" sz="1000" dirty="0"/>
          </a:p>
          <a:p>
            <a:r>
              <a:rPr lang="en-US" altLang="ja-JP" sz="1000" dirty="0">
                <a:solidFill>
                  <a:srgbClr val="92D050"/>
                </a:solidFill>
              </a:rPr>
              <a:t># disaggregation using </a:t>
            </a:r>
            <a:r>
              <a:rPr lang="en-US" altLang="ja-JP" sz="1000" dirty="0" err="1">
                <a:solidFill>
                  <a:srgbClr val="92D050"/>
                </a:solidFill>
              </a:rPr>
              <a:t>ICEbox</a:t>
            </a:r>
            <a:r>
              <a:rPr lang="en-US" altLang="ja-JP" sz="1000" dirty="0">
                <a:solidFill>
                  <a:srgbClr val="92D050"/>
                </a:solidFill>
              </a:rPr>
              <a:t>::ice()</a:t>
            </a:r>
          </a:p>
          <a:p>
            <a:r>
              <a:rPr lang="en-US" altLang="ja-JP" sz="1000" dirty="0">
                <a:solidFill>
                  <a:srgbClr val="0000FF"/>
                </a:solidFill>
              </a:rPr>
              <a:t>require</a:t>
            </a:r>
            <a:r>
              <a:rPr lang="en-US" altLang="ja-JP" sz="1000" dirty="0"/>
              <a:t>(</a:t>
            </a:r>
            <a:r>
              <a:rPr lang="en-US" altLang="ja-JP" sz="1000" dirty="0" err="1"/>
              <a:t>forestFloor</a:t>
            </a:r>
            <a:r>
              <a:rPr lang="en-US" altLang="ja-JP" sz="1000" dirty="0"/>
              <a:t>)</a:t>
            </a:r>
          </a:p>
          <a:p>
            <a:endParaRPr lang="en-US" altLang="ja-JP" sz="1000" dirty="0"/>
          </a:p>
          <a:p>
            <a:r>
              <a:rPr lang="en-US" altLang="ja-JP" sz="1000" dirty="0">
                <a:solidFill>
                  <a:srgbClr val="92D050"/>
                </a:solidFill>
              </a:rPr>
              <a:t>#compute </a:t>
            </a:r>
            <a:r>
              <a:rPr lang="en-US" altLang="ja-JP" sz="1000" dirty="0" err="1">
                <a:solidFill>
                  <a:srgbClr val="92D050"/>
                </a:solidFill>
              </a:rPr>
              <a:t>ff</a:t>
            </a:r>
            <a:endParaRPr lang="en-US" altLang="ja-JP" sz="1000" dirty="0">
              <a:solidFill>
                <a:srgbClr val="92D050"/>
              </a:solidFill>
            </a:endParaRPr>
          </a:p>
          <a:p>
            <a:r>
              <a:rPr lang="en-US" altLang="ja-JP" sz="1000" dirty="0" err="1"/>
              <a:t>multireg.ff</a:t>
            </a:r>
            <a:r>
              <a:rPr lang="en-US" altLang="ja-JP" sz="1000" dirty="0"/>
              <a:t> &lt;- </a:t>
            </a:r>
            <a:r>
              <a:rPr lang="en-US" altLang="ja-JP" sz="1000" dirty="0" err="1"/>
              <a:t>forestFloor</a:t>
            </a:r>
            <a:r>
              <a:rPr lang="en-US" altLang="ja-JP" sz="1000" dirty="0"/>
              <a:t>(</a:t>
            </a:r>
            <a:r>
              <a:rPr lang="en-US" altLang="ja-JP" sz="1000" dirty="0" err="1"/>
              <a:t>multireg.rfo,X</a:t>
            </a:r>
            <a:r>
              <a:rPr lang="en-US" altLang="ja-JP" sz="1000" dirty="0"/>
              <a:t>)</a:t>
            </a:r>
          </a:p>
          <a:p>
            <a:endParaRPr lang="en-US" altLang="ja-JP" sz="1000" dirty="0"/>
          </a:p>
          <a:p>
            <a:r>
              <a:rPr lang="en-US" altLang="ja-JP" sz="1000" dirty="0">
                <a:solidFill>
                  <a:srgbClr val="92D050"/>
                </a:solidFill>
              </a:rPr>
              <a:t>#print </a:t>
            </a:r>
            <a:r>
              <a:rPr lang="en-US" altLang="ja-JP" sz="1000" dirty="0" err="1">
                <a:solidFill>
                  <a:srgbClr val="92D050"/>
                </a:solidFill>
              </a:rPr>
              <a:t>forestFloor</a:t>
            </a:r>
            <a:endParaRPr lang="en-US" altLang="ja-JP" sz="1000" dirty="0">
              <a:solidFill>
                <a:srgbClr val="92D050"/>
              </a:solidFill>
            </a:endParaRPr>
          </a:p>
          <a:p>
            <a:r>
              <a:rPr lang="en-US" altLang="ja-JP" sz="1000" dirty="0"/>
              <a:t>print(</a:t>
            </a:r>
            <a:r>
              <a:rPr lang="en-US" altLang="ja-JP" sz="1000" dirty="0" err="1"/>
              <a:t>multireg.ff</a:t>
            </a:r>
            <a:r>
              <a:rPr lang="en-US" altLang="ja-JP" sz="1000" dirty="0"/>
              <a:t>)</a:t>
            </a:r>
          </a:p>
          <a:p>
            <a:endParaRPr lang="en-US" altLang="ja-JP" sz="1000" dirty="0"/>
          </a:p>
          <a:p>
            <a:r>
              <a:rPr lang="en-US" altLang="ja-JP" sz="1000" dirty="0">
                <a:solidFill>
                  <a:srgbClr val="92D050"/>
                </a:solidFill>
              </a:rPr>
              <a:t>#plot partial functions of most important variables first</a:t>
            </a:r>
          </a:p>
          <a:p>
            <a:r>
              <a:rPr lang="en-US" altLang="ja-JP" sz="1000" dirty="0"/>
              <a:t>Col &lt;- </a:t>
            </a:r>
            <a:r>
              <a:rPr lang="en-US" altLang="ja-JP" sz="1000" dirty="0" err="1"/>
              <a:t>fcol</a:t>
            </a:r>
            <a:r>
              <a:rPr lang="en-US" altLang="ja-JP" sz="1000" dirty="0"/>
              <a:t>(multireg.ff,1)</a:t>
            </a:r>
          </a:p>
          <a:p>
            <a:r>
              <a:rPr lang="en-US" altLang="ja-JP" sz="1000" dirty="0"/>
              <a:t>plot(</a:t>
            </a:r>
            <a:r>
              <a:rPr lang="en-US" altLang="ja-JP" sz="1000" dirty="0" err="1"/>
              <a:t>multireg.ff,col</a:t>
            </a:r>
            <a:r>
              <a:rPr lang="en-US" altLang="ja-JP" sz="1000" dirty="0"/>
              <a:t>=</a:t>
            </a:r>
            <a:r>
              <a:rPr lang="en-US" altLang="ja-JP" sz="1000" dirty="0" err="1"/>
              <a:t>Col,orderByImportance</a:t>
            </a:r>
            <a:r>
              <a:rPr lang="en-US" altLang="ja-JP" sz="1000" dirty="0"/>
              <a:t>=TRUE)</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769309"/>
            <a:ext cx="5008047" cy="3612019"/>
          </a:xfrm>
          <a:prstGeom prst="rect">
            <a:avLst/>
          </a:prstGeom>
        </p:spPr>
      </p:pic>
      <p:sp>
        <p:nvSpPr>
          <p:cNvPr id="7" name="正方形/長方形 6"/>
          <p:cNvSpPr/>
          <p:nvPr/>
        </p:nvSpPr>
        <p:spPr>
          <a:xfrm>
            <a:off x="134034" y="6528163"/>
            <a:ext cx="1741182" cy="307777"/>
          </a:xfrm>
          <a:prstGeom prst="rect">
            <a:avLst/>
          </a:prstGeom>
        </p:spPr>
        <p:txBody>
          <a:bodyPr wrap="none">
            <a:spAutoFit/>
          </a:bodyPr>
          <a:lstStyle/>
          <a:p>
            <a:r>
              <a:rPr lang="en-US" altLang="ja-JP" sz="1400" b="1" dirty="0"/>
              <a:t>X2</a:t>
            </a:r>
            <a:r>
              <a:rPr lang="ja-JP" altLang="en-US" sz="1400" b="1" dirty="0"/>
              <a:t>の値でカラー付け</a:t>
            </a:r>
          </a:p>
        </p:txBody>
      </p:sp>
    </p:spTree>
    <p:extLst>
      <p:ext uri="{BB962C8B-B14F-4D97-AF65-F5344CB8AC3E}">
        <p14:creationId xmlns:p14="http://schemas.microsoft.com/office/powerpoint/2010/main" val="33652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200" dirty="0"/>
              <a:t>Feature</a:t>
            </a:r>
            <a:r>
              <a:rPr lang="ja-JP" altLang="en-US" sz="3200" dirty="0"/>
              <a:t> </a:t>
            </a:r>
            <a:r>
              <a:rPr lang="en-US" altLang="ja-JP" sz="3200" dirty="0"/>
              <a:t>Contribution</a:t>
            </a:r>
            <a:endParaRPr kumimoji="1" lang="ja-JP" altLang="en-US" sz="3200" dirty="0"/>
          </a:p>
        </p:txBody>
      </p:sp>
      <p:sp>
        <p:nvSpPr>
          <p:cNvPr id="8" name="コンテンツ プレースホルダー 7"/>
          <p:cNvSpPr>
            <a:spLocks noGrp="1"/>
          </p:cNvSpPr>
          <p:nvPr>
            <p:ph idx="1"/>
          </p:nvPr>
        </p:nvSpPr>
        <p:spPr>
          <a:xfrm>
            <a:off x="457200" y="1619670"/>
            <a:ext cx="8003232" cy="4741913"/>
          </a:xfrm>
        </p:spPr>
        <p:txBody>
          <a:bodyPr>
            <a:normAutofit/>
          </a:bodyPr>
          <a:lstStyle/>
          <a:p>
            <a:r>
              <a:rPr lang="ja-JP" altLang="en-US" sz="2000" dirty="0"/>
              <a:t>ある説明変数の大きさが、予測値をどちらに移動させるか推測できる</a:t>
            </a:r>
            <a:endParaRPr kumimoji="1" lang="ja-JP" altLang="en-US" sz="2000" dirty="0"/>
          </a:p>
        </p:txBody>
      </p:sp>
      <p:cxnSp>
        <p:nvCxnSpPr>
          <p:cNvPr id="10" name="直線コネクタ 9"/>
          <p:cNvCxnSpPr/>
          <p:nvPr/>
        </p:nvCxnSpPr>
        <p:spPr>
          <a:xfrm>
            <a:off x="2102317" y="2726470"/>
            <a:ext cx="0" cy="2808312"/>
          </a:xfrm>
          <a:prstGeom prst="line">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2"/>
          <a:stretch>
            <a:fillRect/>
          </a:stretch>
        </p:blipFill>
        <p:spPr>
          <a:xfrm>
            <a:off x="2628369" y="2420888"/>
            <a:ext cx="3781425" cy="3419475"/>
          </a:xfrm>
          <a:prstGeom prst="rect">
            <a:avLst/>
          </a:prstGeom>
        </p:spPr>
      </p:pic>
      <p:cxnSp>
        <p:nvCxnSpPr>
          <p:cNvPr id="13" name="直線コネクタ 12"/>
          <p:cNvCxnSpPr/>
          <p:nvPr/>
        </p:nvCxnSpPr>
        <p:spPr>
          <a:xfrm flipH="1">
            <a:off x="2772385" y="6021288"/>
            <a:ext cx="3816424" cy="0"/>
          </a:xfrm>
          <a:prstGeom prst="line">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852505" y="6116960"/>
            <a:ext cx="1941557" cy="369332"/>
          </a:xfrm>
          <a:prstGeom prst="rect">
            <a:avLst/>
          </a:prstGeom>
        </p:spPr>
        <p:txBody>
          <a:bodyPr wrap="none">
            <a:spAutoFit/>
          </a:bodyPr>
          <a:lstStyle/>
          <a:p>
            <a:r>
              <a:rPr lang="ja-JP" altLang="en-US" dirty="0"/>
              <a:t>説明変数の大きさ</a:t>
            </a:r>
          </a:p>
        </p:txBody>
      </p:sp>
      <p:sp>
        <p:nvSpPr>
          <p:cNvPr id="11" name="正方形/長方形 10"/>
          <p:cNvSpPr/>
          <p:nvPr/>
        </p:nvSpPr>
        <p:spPr>
          <a:xfrm>
            <a:off x="1043608" y="3945960"/>
            <a:ext cx="2031325" cy="369332"/>
          </a:xfrm>
          <a:prstGeom prst="rect">
            <a:avLst/>
          </a:prstGeom>
        </p:spPr>
        <p:txBody>
          <a:bodyPr wrap="none">
            <a:spAutoFit/>
          </a:bodyPr>
          <a:lstStyle/>
          <a:p>
            <a:r>
              <a:rPr lang="ja-JP" altLang="en-US" dirty="0">
                <a:solidFill>
                  <a:srgbClr val="FF0000"/>
                </a:solidFill>
              </a:rPr>
              <a:t>観察値の移動方向</a:t>
            </a:r>
          </a:p>
        </p:txBody>
      </p:sp>
    </p:spTree>
    <p:extLst>
      <p:ext uri="{BB962C8B-B14F-4D97-AF65-F5344CB8AC3E}">
        <p14:creationId xmlns:p14="http://schemas.microsoft.com/office/powerpoint/2010/main" val="232278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25044" y="2420888"/>
            <a:ext cx="3781425" cy="3419475"/>
          </a:xfrm>
          <a:prstGeom prst="rect">
            <a:avLst/>
          </a:prstGeom>
        </p:spPr>
      </p:pic>
      <p:sp>
        <p:nvSpPr>
          <p:cNvPr id="2" name="タイトル 1"/>
          <p:cNvSpPr>
            <a:spLocks noGrp="1"/>
          </p:cNvSpPr>
          <p:nvPr>
            <p:ph type="title"/>
          </p:nvPr>
        </p:nvSpPr>
        <p:spPr/>
        <p:txBody>
          <a:bodyPr>
            <a:normAutofit/>
          </a:bodyPr>
          <a:lstStyle/>
          <a:p>
            <a:r>
              <a:rPr lang="en-US" altLang="ja-JP" sz="3200" dirty="0"/>
              <a:t>Feature</a:t>
            </a:r>
            <a:r>
              <a:rPr lang="ja-JP" altLang="en-US" sz="3200" dirty="0"/>
              <a:t> </a:t>
            </a:r>
            <a:r>
              <a:rPr lang="en-US" altLang="ja-JP" sz="3200" dirty="0"/>
              <a:t>Contribution</a:t>
            </a:r>
            <a:endParaRPr kumimoji="1" lang="ja-JP" altLang="en-US" sz="3200" dirty="0"/>
          </a:p>
        </p:txBody>
      </p:sp>
      <p:cxnSp>
        <p:nvCxnSpPr>
          <p:cNvPr id="10" name="直線コネクタ 9"/>
          <p:cNvCxnSpPr/>
          <p:nvPr/>
        </p:nvCxnSpPr>
        <p:spPr>
          <a:xfrm>
            <a:off x="2102317" y="2720451"/>
            <a:ext cx="0" cy="2808312"/>
          </a:xfrm>
          <a:prstGeom prst="line">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2772385" y="6015269"/>
            <a:ext cx="3816424" cy="0"/>
          </a:xfrm>
          <a:prstGeom prst="line">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3852505" y="6110941"/>
            <a:ext cx="1941557" cy="369332"/>
          </a:xfrm>
          <a:prstGeom prst="rect">
            <a:avLst/>
          </a:prstGeom>
        </p:spPr>
        <p:txBody>
          <a:bodyPr wrap="none">
            <a:spAutoFit/>
          </a:bodyPr>
          <a:lstStyle/>
          <a:p>
            <a:r>
              <a:rPr lang="ja-JP" altLang="en-US" dirty="0"/>
              <a:t>説明変数の大きさ</a:t>
            </a:r>
          </a:p>
        </p:txBody>
      </p:sp>
      <p:sp>
        <p:nvSpPr>
          <p:cNvPr id="5" name="楕円 4"/>
          <p:cNvSpPr/>
          <p:nvPr/>
        </p:nvSpPr>
        <p:spPr>
          <a:xfrm>
            <a:off x="3240564" y="4479914"/>
            <a:ext cx="288032" cy="288032"/>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5650046" y="3478593"/>
            <a:ext cx="288032" cy="288032"/>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19" idx="7"/>
            <a:endCxn id="16" idx="3"/>
          </p:cNvCxnSpPr>
          <p:nvPr/>
        </p:nvCxnSpPr>
        <p:spPr>
          <a:xfrm flipV="1">
            <a:off x="4782432" y="3724444"/>
            <a:ext cx="909795" cy="121509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6243285" y="3478593"/>
            <a:ext cx="2629246" cy="738664"/>
          </a:xfrm>
          <a:prstGeom prst="rect">
            <a:avLst/>
          </a:prstGeom>
        </p:spPr>
        <p:txBody>
          <a:bodyPr wrap="none">
            <a:spAutoFit/>
          </a:bodyPr>
          <a:lstStyle/>
          <a:p>
            <a:r>
              <a:rPr lang="ja-JP" altLang="en-US" sz="1400" dirty="0"/>
              <a:t>例えば、</a:t>
            </a:r>
            <a:endParaRPr lang="en-US" altLang="ja-JP" sz="1400" dirty="0"/>
          </a:p>
          <a:p>
            <a:r>
              <a:rPr lang="ja-JP" altLang="en-US" sz="1400" dirty="0"/>
              <a:t>　注目する変数だけ操作した</a:t>
            </a:r>
            <a:endParaRPr lang="en-US" altLang="ja-JP" sz="1400" dirty="0"/>
          </a:p>
          <a:p>
            <a:r>
              <a:rPr lang="ja-JP" altLang="en-US" sz="1400" dirty="0"/>
              <a:t>　疑似データの効果を見る、など</a:t>
            </a:r>
          </a:p>
        </p:txBody>
      </p:sp>
      <p:sp>
        <p:nvSpPr>
          <p:cNvPr id="18" name="コンテンツ プレースホルダー 7"/>
          <p:cNvSpPr txBox="1">
            <a:spLocks/>
          </p:cNvSpPr>
          <p:nvPr/>
        </p:nvSpPr>
        <p:spPr>
          <a:xfrm>
            <a:off x="457200" y="1619670"/>
            <a:ext cx="8003232" cy="474191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r>
              <a:rPr lang="ja-JP" altLang="en-US" sz="2000"/>
              <a:t>ある説明変数の大きさが、予測値をどちらに移動させるか推測できる</a:t>
            </a:r>
            <a:endParaRPr lang="ja-JP" altLang="en-US" sz="2000" dirty="0"/>
          </a:p>
        </p:txBody>
      </p:sp>
      <p:sp>
        <p:nvSpPr>
          <p:cNvPr id="19" name="楕円 18"/>
          <p:cNvSpPr/>
          <p:nvPr/>
        </p:nvSpPr>
        <p:spPr>
          <a:xfrm>
            <a:off x="4536581" y="4897362"/>
            <a:ext cx="288032" cy="288032"/>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a:off x="3528596" y="4614420"/>
            <a:ext cx="987160" cy="425338"/>
          </a:xfrm>
          <a:prstGeom prst="straightConnector1">
            <a:avLst/>
          </a:prstGeom>
          <a:ln w="28575">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1043608" y="3945960"/>
            <a:ext cx="2031325" cy="369332"/>
          </a:xfrm>
          <a:prstGeom prst="rect">
            <a:avLst/>
          </a:prstGeom>
        </p:spPr>
        <p:txBody>
          <a:bodyPr wrap="none">
            <a:spAutoFit/>
          </a:bodyPr>
          <a:lstStyle/>
          <a:p>
            <a:r>
              <a:rPr lang="ja-JP" altLang="en-US" dirty="0">
                <a:solidFill>
                  <a:srgbClr val="FF0000"/>
                </a:solidFill>
              </a:rPr>
              <a:t>観察値の移動方向</a:t>
            </a:r>
          </a:p>
        </p:txBody>
      </p:sp>
    </p:spTree>
    <p:extLst>
      <p:ext uri="{BB962C8B-B14F-4D97-AF65-F5344CB8AC3E}">
        <p14:creationId xmlns:p14="http://schemas.microsoft.com/office/powerpoint/2010/main" val="319612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71798"/>
          </a:xfrm>
        </p:spPr>
        <p:txBody>
          <a:bodyPr>
            <a:normAutofit/>
          </a:bodyPr>
          <a:lstStyle/>
          <a:p>
            <a:r>
              <a:rPr kumimoji="1" lang="ja-JP" altLang="en-US" sz="3200" dirty="0"/>
              <a:t>回帰木 </a:t>
            </a:r>
            <a:r>
              <a:rPr lang="ja-JP" altLang="en-US" sz="3200" dirty="0"/>
              <a:t>⇒</a:t>
            </a:r>
            <a:r>
              <a:rPr kumimoji="1" lang="en-US" altLang="ja-JP" sz="3200" dirty="0"/>
              <a:t> </a:t>
            </a:r>
            <a:r>
              <a:rPr lang="en-US" altLang="ja-JP" sz="3200" dirty="0"/>
              <a:t>random forest</a:t>
            </a:r>
            <a:r>
              <a:rPr lang="ja-JP" altLang="en-US" sz="3200" dirty="0"/>
              <a:t>回帰</a:t>
            </a:r>
            <a:endParaRPr kumimoji="1" lang="ja-JP" altLang="en-US" sz="3200" dirty="0"/>
          </a:p>
        </p:txBody>
      </p:sp>
      <p:sp>
        <p:nvSpPr>
          <p:cNvPr id="7" name="正方形/長方形 6"/>
          <p:cNvSpPr/>
          <p:nvPr/>
        </p:nvSpPr>
        <p:spPr>
          <a:xfrm>
            <a:off x="3737210" y="1340768"/>
            <a:ext cx="5299286" cy="2585323"/>
          </a:xfrm>
          <a:prstGeom prst="rect">
            <a:avLst/>
          </a:prstGeom>
        </p:spPr>
        <p:txBody>
          <a:bodyPr wrap="square">
            <a:spAutoFit/>
          </a:bodyPr>
          <a:lstStyle/>
          <a:p>
            <a:r>
              <a:rPr lang="ja-JP" altLang="en-US" u="sng" dirty="0"/>
              <a:t>回帰木</a:t>
            </a:r>
            <a:endParaRPr lang="en-US" altLang="ja-JP" u="sng" dirty="0"/>
          </a:p>
          <a:p>
            <a:r>
              <a:rPr lang="ja-JP" altLang="en-US" dirty="0"/>
              <a:t>　ある観察事例を、終端ノード（葉）によって、</a:t>
            </a:r>
            <a:endParaRPr lang="en-US" altLang="ja-JP" dirty="0"/>
          </a:p>
          <a:p>
            <a:r>
              <a:rPr lang="ja-JP" altLang="en-US" dirty="0"/>
              <a:t>　ひとつの予測値にマップする</a:t>
            </a:r>
            <a:endParaRPr lang="en-US" altLang="ja-JP" dirty="0"/>
          </a:p>
          <a:p>
            <a:endParaRPr lang="en-US" altLang="ja-JP" dirty="0"/>
          </a:p>
          <a:p>
            <a:r>
              <a:rPr lang="en-US" altLang="ja-JP" u="sng" dirty="0"/>
              <a:t>random forest</a:t>
            </a:r>
            <a:r>
              <a:rPr lang="ja-JP" altLang="en-US" u="sng" dirty="0"/>
              <a:t>回帰</a:t>
            </a:r>
            <a:endParaRPr lang="en-US" altLang="ja-JP" u="sng" dirty="0"/>
          </a:p>
          <a:p>
            <a:r>
              <a:rPr lang="ja-JP" altLang="en-US" dirty="0"/>
              <a:t>　ある観察事例について、　</a:t>
            </a:r>
            <a:endParaRPr lang="en-US" altLang="ja-JP" dirty="0"/>
          </a:p>
          <a:p>
            <a:r>
              <a:rPr lang="ja-JP" altLang="en-US" dirty="0"/>
              <a:t>　各各弱学習器でマップされた予測値を平均する</a:t>
            </a:r>
            <a:endParaRPr lang="en-US" altLang="ja-JP" dirty="0"/>
          </a:p>
          <a:p>
            <a:r>
              <a:rPr lang="ja-JP" altLang="en-US" dirty="0"/>
              <a:t>　</a:t>
            </a:r>
          </a:p>
          <a:p>
            <a:pPr lvl="1"/>
            <a:endParaRPr lang="ja-JP" altLang="en-US" dirty="0"/>
          </a:p>
        </p:txBody>
      </p:sp>
      <p:pic>
        <p:nvPicPr>
          <p:cNvPr id="3" name="図 2"/>
          <p:cNvPicPr>
            <a:picLocks noChangeAspect="1"/>
          </p:cNvPicPr>
          <p:nvPr/>
        </p:nvPicPr>
        <p:blipFill>
          <a:blip r:embed="rId2"/>
          <a:stretch>
            <a:fillRect/>
          </a:stretch>
        </p:blipFill>
        <p:spPr>
          <a:xfrm>
            <a:off x="554344" y="1293975"/>
            <a:ext cx="2289464" cy="2366916"/>
          </a:xfrm>
          <a:prstGeom prst="rect">
            <a:avLst/>
          </a:prstGeom>
        </p:spPr>
      </p:pic>
      <p:sp>
        <p:nvSpPr>
          <p:cNvPr id="55" name="テキスト ボックス 54"/>
          <p:cNvSpPr txBox="1"/>
          <p:nvPr/>
        </p:nvSpPr>
        <p:spPr>
          <a:xfrm>
            <a:off x="3737210" y="4448561"/>
            <a:ext cx="2785869" cy="1938992"/>
          </a:xfrm>
          <a:prstGeom prst="rect">
            <a:avLst/>
          </a:prstGeom>
          <a:noFill/>
        </p:spPr>
        <p:txBody>
          <a:bodyPr wrap="square" rtlCol="0">
            <a:spAutoFit/>
          </a:bodyPr>
          <a:lstStyle/>
          <a:p>
            <a:r>
              <a:rPr lang="en-US" altLang="ja-JP" sz="2000" dirty="0"/>
              <a:t>F</a:t>
            </a:r>
            <a:r>
              <a:rPr lang="en-US" altLang="ja-JP" sz="2000" baseline="-25000" dirty="0"/>
              <a:t>1</a:t>
            </a:r>
            <a:r>
              <a:rPr lang="en-US" altLang="ja-JP" sz="2000" dirty="0"/>
              <a:t>(X</a:t>
            </a:r>
            <a:r>
              <a:rPr lang="en-US" altLang="ja-JP" sz="2000" baseline="-25000" dirty="0"/>
              <a:t>i</a:t>
            </a:r>
            <a:r>
              <a:rPr lang="en-US" altLang="ja-JP" sz="2000" dirty="0"/>
              <a:t>) </a:t>
            </a:r>
            <a:r>
              <a:rPr lang="ja-JP" altLang="en-US" sz="2000" dirty="0"/>
              <a:t>→ </a:t>
            </a:r>
            <a:r>
              <a:rPr lang="en-US" altLang="ja-JP" sz="2000" dirty="0"/>
              <a:t>y</a:t>
            </a:r>
            <a:r>
              <a:rPr lang="en-US" altLang="ja-JP" sz="2000" baseline="-25000" dirty="0"/>
              <a:t>i1</a:t>
            </a:r>
          </a:p>
          <a:p>
            <a:r>
              <a:rPr lang="en-US" altLang="ja-JP" sz="2000" dirty="0"/>
              <a:t>F</a:t>
            </a:r>
            <a:r>
              <a:rPr lang="en-US" altLang="ja-JP" sz="2000" baseline="-25000" dirty="0"/>
              <a:t>2</a:t>
            </a:r>
            <a:r>
              <a:rPr lang="en-US" altLang="ja-JP" sz="2000" dirty="0"/>
              <a:t>(X</a:t>
            </a:r>
            <a:r>
              <a:rPr lang="en-US" altLang="ja-JP" sz="2000" baseline="-25000" dirty="0"/>
              <a:t>i</a:t>
            </a:r>
            <a:r>
              <a:rPr lang="en-US" altLang="ja-JP" sz="2000" dirty="0"/>
              <a:t>) </a:t>
            </a:r>
            <a:r>
              <a:rPr lang="ja-JP" altLang="en-US" sz="2000" dirty="0"/>
              <a:t>→ </a:t>
            </a:r>
            <a:r>
              <a:rPr lang="en-US" altLang="ja-JP" sz="2000" dirty="0"/>
              <a:t>y</a:t>
            </a:r>
            <a:r>
              <a:rPr lang="en-US" altLang="ja-JP" sz="2000" baseline="-25000" dirty="0"/>
              <a:t>i2</a:t>
            </a:r>
            <a:endParaRPr lang="en-US" altLang="ja-JP" sz="2000" dirty="0"/>
          </a:p>
          <a:p>
            <a:r>
              <a:rPr lang="en-US" altLang="ja-JP" sz="2000" dirty="0"/>
              <a:t>F</a:t>
            </a:r>
            <a:r>
              <a:rPr lang="en-US" altLang="ja-JP" sz="2000" baseline="-25000" dirty="0"/>
              <a:t>3</a:t>
            </a:r>
            <a:r>
              <a:rPr lang="en-US" altLang="ja-JP" sz="2000" dirty="0"/>
              <a:t>(X</a:t>
            </a:r>
            <a:r>
              <a:rPr lang="en-US" altLang="ja-JP" sz="2000" baseline="-25000" dirty="0"/>
              <a:t>i</a:t>
            </a:r>
            <a:r>
              <a:rPr lang="en-US" altLang="ja-JP" sz="2000" dirty="0"/>
              <a:t>) </a:t>
            </a:r>
            <a:r>
              <a:rPr lang="ja-JP" altLang="en-US" sz="2000" dirty="0"/>
              <a:t>→ </a:t>
            </a:r>
            <a:r>
              <a:rPr lang="en-US" altLang="ja-JP" sz="2000" dirty="0"/>
              <a:t>y</a:t>
            </a:r>
            <a:r>
              <a:rPr lang="en-US" altLang="ja-JP" sz="2000" baseline="-25000" dirty="0"/>
              <a:t>i3</a:t>
            </a:r>
            <a:endParaRPr lang="en-US" altLang="ja-JP" sz="2000" dirty="0"/>
          </a:p>
          <a:p>
            <a:r>
              <a:rPr lang="en-US" altLang="ja-JP" sz="2000" dirty="0"/>
              <a:t>F</a:t>
            </a:r>
            <a:r>
              <a:rPr lang="en-US" altLang="ja-JP" sz="2000" baseline="-25000" dirty="0"/>
              <a:t>4</a:t>
            </a:r>
            <a:r>
              <a:rPr lang="en-US" altLang="ja-JP" sz="2000" dirty="0"/>
              <a:t>(X</a:t>
            </a:r>
            <a:r>
              <a:rPr lang="en-US" altLang="ja-JP" sz="2000" baseline="-25000" dirty="0"/>
              <a:t>i</a:t>
            </a:r>
            <a:r>
              <a:rPr lang="en-US" altLang="ja-JP" sz="2000" dirty="0"/>
              <a:t>) </a:t>
            </a:r>
            <a:r>
              <a:rPr lang="ja-JP" altLang="en-US" sz="2000" dirty="0"/>
              <a:t>→ </a:t>
            </a:r>
            <a:r>
              <a:rPr lang="en-US" altLang="ja-JP" sz="2000" dirty="0"/>
              <a:t>y</a:t>
            </a:r>
            <a:r>
              <a:rPr lang="en-US" altLang="ja-JP" sz="2000" baseline="-25000" dirty="0"/>
              <a:t>i4</a:t>
            </a:r>
            <a:endParaRPr lang="en-US" altLang="ja-JP" sz="2000" dirty="0"/>
          </a:p>
          <a:p>
            <a:r>
              <a:rPr lang="en-US" altLang="ja-JP" sz="2000" dirty="0"/>
              <a:t>F</a:t>
            </a:r>
            <a:r>
              <a:rPr lang="en-US" altLang="ja-JP" sz="2000" baseline="-25000" dirty="0"/>
              <a:t>5</a:t>
            </a:r>
            <a:r>
              <a:rPr lang="en-US" altLang="ja-JP" sz="2000" dirty="0"/>
              <a:t>(X</a:t>
            </a:r>
            <a:r>
              <a:rPr lang="en-US" altLang="ja-JP" sz="2000" baseline="-25000" dirty="0"/>
              <a:t>i</a:t>
            </a:r>
            <a:r>
              <a:rPr lang="en-US" altLang="ja-JP" sz="2000" dirty="0"/>
              <a:t>) </a:t>
            </a:r>
            <a:r>
              <a:rPr lang="ja-JP" altLang="en-US" sz="2000" dirty="0"/>
              <a:t>→ </a:t>
            </a:r>
            <a:r>
              <a:rPr lang="en-US" altLang="ja-JP" sz="2000" dirty="0"/>
              <a:t>y</a:t>
            </a:r>
            <a:r>
              <a:rPr lang="en-US" altLang="ja-JP" sz="2000" baseline="-25000" dirty="0"/>
              <a:t>i5</a:t>
            </a:r>
            <a:endParaRPr lang="en-US" altLang="ja-JP" sz="2000" dirty="0"/>
          </a:p>
          <a:p>
            <a:r>
              <a:rPr lang="ja-JP" altLang="en-US" sz="2000" dirty="0"/>
              <a:t>　　</a:t>
            </a:r>
            <a:r>
              <a:rPr lang="en-US" altLang="ja-JP" sz="2000" dirty="0"/>
              <a:t>:</a:t>
            </a:r>
          </a:p>
        </p:txBody>
      </p:sp>
      <p:pic>
        <p:nvPicPr>
          <p:cNvPr id="56" name="図 55"/>
          <p:cNvPicPr>
            <a:picLocks noChangeAspect="1"/>
          </p:cNvPicPr>
          <p:nvPr/>
        </p:nvPicPr>
        <p:blipFill>
          <a:blip r:embed="rId3"/>
          <a:stretch>
            <a:fillRect/>
          </a:stretch>
        </p:blipFill>
        <p:spPr>
          <a:xfrm>
            <a:off x="441251" y="4190418"/>
            <a:ext cx="926598" cy="767359"/>
          </a:xfrm>
          <a:prstGeom prst="rect">
            <a:avLst/>
          </a:prstGeom>
        </p:spPr>
      </p:pic>
      <p:cxnSp>
        <p:nvCxnSpPr>
          <p:cNvPr id="57" name="直線矢印コネクタ 56"/>
          <p:cNvCxnSpPr>
            <a:stCxn id="56" idx="0"/>
          </p:cNvCxnSpPr>
          <p:nvPr/>
        </p:nvCxnSpPr>
        <p:spPr>
          <a:xfrm flipH="1">
            <a:off x="657276" y="4190418"/>
            <a:ext cx="247274" cy="648072"/>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図 57"/>
          <p:cNvPicPr>
            <a:picLocks noChangeAspect="1"/>
          </p:cNvPicPr>
          <p:nvPr/>
        </p:nvPicPr>
        <p:blipFill>
          <a:blip r:embed="rId3"/>
          <a:stretch>
            <a:fillRect/>
          </a:stretch>
        </p:blipFill>
        <p:spPr>
          <a:xfrm>
            <a:off x="441251" y="5031490"/>
            <a:ext cx="926598" cy="767359"/>
          </a:xfrm>
          <a:prstGeom prst="rect">
            <a:avLst/>
          </a:prstGeom>
        </p:spPr>
      </p:pic>
      <p:pic>
        <p:nvPicPr>
          <p:cNvPr id="59" name="図 58"/>
          <p:cNvPicPr>
            <a:picLocks noChangeAspect="1"/>
          </p:cNvPicPr>
          <p:nvPr/>
        </p:nvPicPr>
        <p:blipFill>
          <a:blip r:embed="rId3"/>
          <a:stretch>
            <a:fillRect/>
          </a:stretch>
        </p:blipFill>
        <p:spPr>
          <a:xfrm>
            <a:off x="441251" y="5872562"/>
            <a:ext cx="926598" cy="767359"/>
          </a:xfrm>
          <a:prstGeom prst="rect">
            <a:avLst/>
          </a:prstGeom>
        </p:spPr>
      </p:pic>
      <p:pic>
        <p:nvPicPr>
          <p:cNvPr id="60" name="図 59"/>
          <p:cNvPicPr>
            <a:picLocks noChangeAspect="1"/>
          </p:cNvPicPr>
          <p:nvPr/>
        </p:nvPicPr>
        <p:blipFill>
          <a:blip r:embed="rId3"/>
          <a:stretch>
            <a:fillRect/>
          </a:stretch>
        </p:blipFill>
        <p:spPr>
          <a:xfrm>
            <a:off x="2205242" y="4189380"/>
            <a:ext cx="926598" cy="767359"/>
          </a:xfrm>
          <a:prstGeom prst="rect">
            <a:avLst/>
          </a:prstGeom>
        </p:spPr>
      </p:pic>
      <p:pic>
        <p:nvPicPr>
          <p:cNvPr id="61" name="図 60"/>
          <p:cNvPicPr>
            <a:picLocks noChangeAspect="1"/>
          </p:cNvPicPr>
          <p:nvPr/>
        </p:nvPicPr>
        <p:blipFill>
          <a:blip r:embed="rId3"/>
          <a:stretch>
            <a:fillRect/>
          </a:stretch>
        </p:blipFill>
        <p:spPr>
          <a:xfrm>
            <a:off x="2205242" y="5030452"/>
            <a:ext cx="926598" cy="767359"/>
          </a:xfrm>
          <a:prstGeom prst="rect">
            <a:avLst/>
          </a:prstGeom>
        </p:spPr>
      </p:pic>
      <p:pic>
        <p:nvPicPr>
          <p:cNvPr id="62" name="図 61"/>
          <p:cNvPicPr>
            <a:picLocks noChangeAspect="1"/>
          </p:cNvPicPr>
          <p:nvPr/>
        </p:nvPicPr>
        <p:blipFill>
          <a:blip r:embed="rId3"/>
          <a:stretch>
            <a:fillRect/>
          </a:stretch>
        </p:blipFill>
        <p:spPr>
          <a:xfrm>
            <a:off x="1305347" y="4190418"/>
            <a:ext cx="926598" cy="767359"/>
          </a:xfrm>
          <a:prstGeom prst="rect">
            <a:avLst/>
          </a:prstGeom>
        </p:spPr>
      </p:pic>
      <p:pic>
        <p:nvPicPr>
          <p:cNvPr id="63" name="図 62"/>
          <p:cNvPicPr>
            <a:picLocks noChangeAspect="1"/>
          </p:cNvPicPr>
          <p:nvPr/>
        </p:nvPicPr>
        <p:blipFill>
          <a:blip r:embed="rId3"/>
          <a:stretch>
            <a:fillRect/>
          </a:stretch>
        </p:blipFill>
        <p:spPr>
          <a:xfrm>
            <a:off x="1305347" y="5031490"/>
            <a:ext cx="926598" cy="767359"/>
          </a:xfrm>
          <a:prstGeom prst="rect">
            <a:avLst/>
          </a:prstGeom>
        </p:spPr>
      </p:pic>
      <p:pic>
        <p:nvPicPr>
          <p:cNvPr id="64" name="図 63"/>
          <p:cNvPicPr>
            <a:picLocks noChangeAspect="1"/>
          </p:cNvPicPr>
          <p:nvPr/>
        </p:nvPicPr>
        <p:blipFill>
          <a:blip r:embed="rId3"/>
          <a:stretch>
            <a:fillRect/>
          </a:stretch>
        </p:blipFill>
        <p:spPr>
          <a:xfrm>
            <a:off x="1305347" y="5872562"/>
            <a:ext cx="926598" cy="767359"/>
          </a:xfrm>
          <a:prstGeom prst="rect">
            <a:avLst/>
          </a:prstGeom>
        </p:spPr>
      </p:pic>
      <p:pic>
        <p:nvPicPr>
          <p:cNvPr id="65" name="図 64"/>
          <p:cNvPicPr>
            <a:picLocks noChangeAspect="1"/>
          </p:cNvPicPr>
          <p:nvPr/>
        </p:nvPicPr>
        <p:blipFill>
          <a:blip r:embed="rId3"/>
          <a:stretch>
            <a:fillRect/>
          </a:stretch>
        </p:blipFill>
        <p:spPr>
          <a:xfrm>
            <a:off x="2205242" y="5869947"/>
            <a:ext cx="926598" cy="767359"/>
          </a:xfrm>
          <a:prstGeom prst="rect">
            <a:avLst/>
          </a:prstGeom>
        </p:spPr>
      </p:pic>
      <p:cxnSp>
        <p:nvCxnSpPr>
          <p:cNvPr id="66" name="直線矢印コネクタ 65"/>
          <p:cNvCxnSpPr/>
          <p:nvPr/>
        </p:nvCxnSpPr>
        <p:spPr>
          <a:xfrm>
            <a:off x="1768646" y="4190418"/>
            <a:ext cx="40757" cy="648072"/>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H="1">
            <a:off x="790947" y="5054514"/>
            <a:ext cx="113604"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flipH="1">
            <a:off x="1593379" y="5054514"/>
            <a:ext cx="175268"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H="1">
            <a:off x="873299" y="5918610"/>
            <a:ext cx="31252"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1768647" y="5918610"/>
            <a:ext cx="184772" cy="57606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a:off x="2349258" y="4237943"/>
            <a:ext cx="319284"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2554938" y="5082989"/>
            <a:ext cx="113604"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2668542" y="5922484"/>
            <a:ext cx="256780"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四角形: 角を丸くする 73"/>
          <p:cNvSpPr/>
          <p:nvPr/>
        </p:nvSpPr>
        <p:spPr>
          <a:xfrm>
            <a:off x="179512" y="3789040"/>
            <a:ext cx="3456384" cy="29706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中かっこ 74"/>
          <p:cNvSpPr/>
          <p:nvPr/>
        </p:nvSpPr>
        <p:spPr>
          <a:xfrm>
            <a:off x="5338496" y="4365104"/>
            <a:ext cx="504056" cy="1893527"/>
          </a:xfrm>
          <a:prstGeom prst="rightBrace">
            <a:avLst>
              <a:gd name="adj1" fmla="val 8333"/>
              <a:gd name="adj2" fmla="val 395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テキスト ボックス 75"/>
          <p:cNvSpPr txBox="1"/>
          <p:nvPr/>
        </p:nvSpPr>
        <p:spPr>
          <a:xfrm>
            <a:off x="5914560" y="5361026"/>
            <a:ext cx="1512168" cy="720080"/>
          </a:xfrm>
          <a:prstGeom prst="rect">
            <a:avLst/>
          </a:prstGeom>
          <a:noFill/>
        </p:spPr>
        <p:txBody>
          <a:bodyPr wrap="square" rtlCol="0">
            <a:spAutoFit/>
          </a:bodyPr>
          <a:lstStyle/>
          <a:p>
            <a:endParaRPr kumimoji="1" lang="ja-JP" altLang="en-US" dirty="0"/>
          </a:p>
        </p:txBody>
      </p:sp>
      <p:sp>
        <p:nvSpPr>
          <p:cNvPr id="77" name="正方形/長方形 76"/>
          <p:cNvSpPr/>
          <p:nvPr/>
        </p:nvSpPr>
        <p:spPr>
          <a:xfrm>
            <a:off x="3353611" y="6452640"/>
            <a:ext cx="2502608" cy="369332"/>
          </a:xfrm>
          <a:prstGeom prst="rect">
            <a:avLst/>
          </a:prstGeom>
          <a:solidFill>
            <a:schemeClr val="bg1"/>
          </a:solidFill>
        </p:spPr>
        <p:txBody>
          <a:bodyPr wrap="none">
            <a:spAutoFit/>
          </a:bodyPr>
          <a:lstStyle/>
          <a:p>
            <a:r>
              <a:rPr lang="ja-JP" altLang="en-US" dirty="0"/>
              <a:t>ある観察事例の予測値</a:t>
            </a:r>
          </a:p>
        </p:txBody>
      </p:sp>
      <mc:AlternateContent xmlns:mc="http://schemas.openxmlformats.org/markup-compatibility/2006" xmlns:a14="http://schemas.microsoft.com/office/drawing/2010/main">
        <mc:Choice Requires="a14">
          <p:sp>
            <p:nvSpPr>
              <p:cNvPr id="78" name="テキスト ボックス 77"/>
              <p:cNvSpPr txBox="1"/>
              <p:nvPr/>
            </p:nvSpPr>
            <p:spPr>
              <a:xfrm>
                <a:off x="5856219" y="4673224"/>
                <a:ext cx="2808312" cy="84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b="0" i="1" smtClean="0">
                              <a:latin typeface="Cambria Math" panose="02040503050406030204" pitchFamily="18" charset="0"/>
                            </a:rPr>
                          </m:ctrlPr>
                        </m:accPr>
                        <m:e>
                          <m:sSub>
                            <m:sSubPr>
                              <m:ctrlPr>
                                <a:rPr lang="en-US" altLang="ja-JP" sz="2400" b="0" i="1" smtClean="0">
                                  <a:latin typeface="Cambria Math" panose="02040503050406030204" pitchFamily="18" charset="0"/>
                                </a:rPr>
                              </m:ctrlPr>
                            </m:sSubPr>
                            <m:e>
                              <m:r>
                                <a:rPr lang="ja-JP" altLang="en-US" sz="2400" i="1" smtClean="0">
                                  <a:latin typeface="Cambria Math" panose="02040503050406030204" pitchFamily="18" charset="0"/>
                                </a:rPr>
                                <m:t>ｙ</m:t>
                              </m:r>
                            </m:e>
                            <m:sub>
                              <m:r>
                                <a:rPr lang="en-US" altLang="ja-JP" sz="2400" b="0" i="1" smtClean="0">
                                  <a:latin typeface="Cambria Math" panose="02040503050406030204" pitchFamily="18" charset="0"/>
                                </a:rPr>
                                <m:t>𝑖</m:t>
                              </m:r>
                            </m:sub>
                          </m:sSub>
                        </m:e>
                      </m:acc>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b="0" i="1" smtClean="0">
                              <a:latin typeface="Cambria Math" panose="02040503050406030204" pitchFamily="18" charset="0"/>
                            </a:rPr>
                            <m:t>𝑁</m:t>
                          </m:r>
                        </m:den>
                      </m:f>
                      <m:nary>
                        <m:naryPr>
                          <m:chr m:val="∑"/>
                          <m:limLoc m:val="subSup"/>
                          <m:ctrlPr>
                            <a:rPr lang="en-US" altLang="ja-JP" sz="2400" b="0" i="1" smtClean="0">
                              <a:latin typeface="Cambria Math" panose="02040503050406030204" pitchFamily="18" charset="0"/>
                            </a:rPr>
                          </m:ctrlPr>
                        </m:naryPr>
                        <m:sub>
                          <m:r>
                            <m:rPr>
                              <m:brk m:alnAt="25"/>
                            </m:rP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=1</m:t>
                          </m:r>
                        </m:sub>
                        <m:sup>
                          <m:r>
                            <a:rPr lang="en-US" altLang="ja-JP" sz="2400" b="0" i="1" smtClean="0">
                              <a:latin typeface="Cambria Math" panose="02040503050406030204" pitchFamily="18" charset="0"/>
                            </a:rPr>
                            <m:t>𝑀</m:t>
                          </m:r>
                        </m:sup>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𝑖𝑚</m:t>
                              </m:r>
                            </m:sub>
                          </m:sSub>
                        </m:e>
                      </m:nary>
                    </m:oMath>
                  </m:oMathPara>
                </a14:m>
                <a:endParaRPr kumimoji="1" lang="ja-JP" altLang="en-US" sz="2400" dirty="0"/>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5856219" y="4673224"/>
                <a:ext cx="2808312" cy="84824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030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回帰木を解釈すると</a:t>
            </a:r>
            <a:r>
              <a:rPr lang="en-US" altLang="ja-JP" sz="3200" dirty="0"/>
              <a:t>..</a:t>
            </a:r>
            <a:endParaRPr kumimoji="1" lang="ja-JP" alt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916832"/>
            <a:ext cx="7793397"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コネクタ 4"/>
          <p:cNvCxnSpPr/>
          <p:nvPr/>
        </p:nvCxnSpPr>
        <p:spPr>
          <a:xfrm>
            <a:off x="323528" y="4575879"/>
            <a:ext cx="0" cy="1097756"/>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1259632" y="5233124"/>
            <a:ext cx="0" cy="440511"/>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6732240" y="3212976"/>
            <a:ext cx="737354" cy="504056"/>
          </a:xfrm>
          <a:prstGeom prst="ellipse">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X</a:t>
            </a:r>
            <a:r>
              <a:rPr kumimoji="1" lang="en-US" altLang="ja-JP" sz="2000" b="1" baseline="-25000" dirty="0"/>
              <a:t>i</a:t>
            </a:r>
            <a:endParaRPr kumimoji="1" lang="ja-JP" altLang="en-US" sz="2000" b="1" baseline="-25000" dirty="0"/>
          </a:p>
        </p:txBody>
      </p:sp>
      <p:sp>
        <p:nvSpPr>
          <p:cNvPr id="11" name="テキスト ボックス 10"/>
          <p:cNvSpPr txBox="1"/>
          <p:nvPr/>
        </p:nvSpPr>
        <p:spPr>
          <a:xfrm>
            <a:off x="18852" y="3717032"/>
            <a:ext cx="1528812" cy="830997"/>
          </a:xfrm>
          <a:prstGeom prst="rect">
            <a:avLst/>
          </a:prstGeom>
          <a:noFill/>
        </p:spPr>
        <p:txBody>
          <a:bodyPr wrap="square" rtlCol="0">
            <a:spAutoFit/>
          </a:bodyPr>
          <a:lstStyle/>
          <a:p>
            <a:r>
              <a:rPr kumimoji="1" lang="ja-JP" altLang="en-US" sz="2000" b="1" dirty="0">
                <a:solidFill>
                  <a:srgbClr val="92D050"/>
                </a:solidFill>
              </a:rPr>
              <a:t>変数： </a:t>
            </a:r>
            <a:r>
              <a:rPr kumimoji="1" lang="en-US" altLang="ja-JP" sz="2800" b="1" i="1" dirty="0">
                <a:solidFill>
                  <a:srgbClr val="92D050"/>
                </a:solidFill>
                <a:latin typeface="Times New Roman" panose="02020603050405020304" pitchFamily="18" charset="0"/>
                <a:cs typeface="Times New Roman" panose="02020603050405020304" pitchFamily="18" charset="0"/>
              </a:rPr>
              <a:t>x</a:t>
            </a:r>
            <a:r>
              <a:rPr kumimoji="1" lang="en-US" altLang="ja-JP" sz="2800" b="1" baseline="-25000" dirty="0">
                <a:solidFill>
                  <a:srgbClr val="92D050"/>
                </a:solidFill>
                <a:latin typeface="Times New Roman" panose="02020603050405020304" pitchFamily="18" charset="0"/>
                <a:cs typeface="Times New Roman" panose="02020603050405020304" pitchFamily="18" charset="0"/>
              </a:rPr>
              <a:t>2</a:t>
            </a:r>
          </a:p>
          <a:p>
            <a:r>
              <a:rPr lang="ja-JP" altLang="en-US" sz="2000" b="1" dirty="0">
                <a:solidFill>
                  <a:srgbClr val="92D050"/>
                </a:solidFill>
                <a:latin typeface="Times New Roman" panose="02020603050405020304" pitchFamily="18" charset="0"/>
                <a:cs typeface="Times New Roman" panose="02020603050405020304" pitchFamily="18" charset="0"/>
              </a:rPr>
              <a:t>貢献</a:t>
            </a:r>
            <a:r>
              <a:rPr lang="en-US" altLang="ja-JP" sz="2000" b="1" dirty="0">
                <a:solidFill>
                  <a:srgbClr val="92D050"/>
                </a:solidFill>
                <a:latin typeface="Times New Roman" panose="02020603050405020304" pitchFamily="18" charset="0"/>
                <a:cs typeface="Times New Roman" panose="02020603050405020304" pitchFamily="18" charset="0"/>
              </a:rPr>
              <a:t>=</a:t>
            </a:r>
            <a:r>
              <a:rPr lang="ja-JP" altLang="en-US" sz="2000" b="1" dirty="0">
                <a:solidFill>
                  <a:srgbClr val="92D050"/>
                </a:solidFill>
                <a:latin typeface="Times New Roman" panose="02020603050405020304" pitchFamily="18" charset="0"/>
                <a:cs typeface="Times New Roman" panose="02020603050405020304" pitchFamily="18" charset="0"/>
              </a:rPr>
              <a:t> </a:t>
            </a:r>
            <a:r>
              <a:rPr lang="en-US" altLang="ja-JP" sz="2000" b="1" dirty="0">
                <a:solidFill>
                  <a:srgbClr val="92D050"/>
                </a:solidFill>
                <a:latin typeface="Times New Roman" panose="02020603050405020304" pitchFamily="18" charset="0"/>
                <a:cs typeface="Times New Roman" panose="02020603050405020304" pitchFamily="18" charset="0"/>
              </a:rPr>
              <a:t>-7.4</a:t>
            </a:r>
            <a:endParaRPr kumimoji="1" lang="ja-JP" altLang="en-US" sz="2000" b="1" dirty="0">
              <a:solidFill>
                <a:srgbClr val="92D050"/>
              </a:solidFill>
              <a:latin typeface="Times New Roman" panose="02020603050405020304" pitchFamily="18" charset="0"/>
              <a:cs typeface="Times New Roman" panose="02020603050405020304" pitchFamily="18" charset="0"/>
            </a:endParaRPr>
          </a:p>
        </p:txBody>
      </p:sp>
      <p:cxnSp>
        <p:nvCxnSpPr>
          <p:cNvPr id="14" name="直線コネクタ 13"/>
          <p:cNvCxnSpPr/>
          <p:nvPr/>
        </p:nvCxnSpPr>
        <p:spPr>
          <a:xfrm flipH="1">
            <a:off x="6300192" y="4653136"/>
            <a:ext cx="531546" cy="576064"/>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51520" y="4581128"/>
            <a:ext cx="1440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51520" y="5673635"/>
            <a:ext cx="1440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827584" y="5233124"/>
            <a:ext cx="8640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6084168" y="5492327"/>
            <a:ext cx="216024" cy="744985"/>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411760" y="2204864"/>
            <a:ext cx="6408712" cy="830997"/>
          </a:xfrm>
          <a:prstGeom prst="rect">
            <a:avLst/>
          </a:prstGeom>
          <a:solidFill>
            <a:srgbClr val="002060"/>
          </a:solidFill>
          <a:ln>
            <a:solidFill>
              <a:schemeClr val="bg1"/>
            </a:solidFill>
          </a:ln>
        </p:spPr>
        <p:txBody>
          <a:bodyPr wrap="square" rtlCol="0">
            <a:spAutoFit/>
          </a:bodyPr>
          <a:lstStyle/>
          <a:p>
            <a:r>
              <a:rPr kumimoji="1" lang="ja-JP" altLang="en-US" sz="2400" dirty="0">
                <a:solidFill>
                  <a:schemeClr val="bg1"/>
                </a:solidFill>
              </a:rPr>
              <a:t>ある葉（</a:t>
            </a:r>
            <a:r>
              <a:rPr kumimoji="1" lang="en-US" altLang="ja-JP" sz="2400" dirty="0">
                <a:solidFill>
                  <a:schemeClr val="bg1"/>
                </a:solidFill>
              </a:rPr>
              <a:t>N5)</a:t>
            </a:r>
            <a:r>
              <a:rPr kumimoji="1" lang="ja-JP" altLang="en-US" sz="2400" dirty="0">
                <a:solidFill>
                  <a:schemeClr val="bg1"/>
                </a:solidFill>
              </a:rPr>
              <a:t>に落ちた事例 </a:t>
            </a:r>
            <a:r>
              <a:rPr kumimoji="1" lang="en-US" altLang="ja-JP" sz="2400" dirty="0">
                <a:solidFill>
                  <a:schemeClr val="bg1"/>
                </a:solidFill>
              </a:rPr>
              <a:t>X</a:t>
            </a:r>
            <a:r>
              <a:rPr kumimoji="1" lang="en-US" altLang="ja-JP" sz="2400" baseline="-25000" dirty="0">
                <a:solidFill>
                  <a:schemeClr val="bg1"/>
                </a:solidFill>
              </a:rPr>
              <a:t>i</a:t>
            </a:r>
            <a:r>
              <a:rPr kumimoji="1" lang="ja-JP" altLang="en-US" sz="2400" baseline="-25000" dirty="0">
                <a:solidFill>
                  <a:schemeClr val="bg1"/>
                </a:solidFill>
              </a:rPr>
              <a:t> </a:t>
            </a:r>
            <a:r>
              <a:rPr kumimoji="1" lang="ja-JP" altLang="en-US" sz="2400" dirty="0">
                <a:solidFill>
                  <a:schemeClr val="bg1"/>
                </a:solidFill>
              </a:rPr>
              <a:t>の観察値</a:t>
            </a:r>
            <a:endParaRPr lang="en-US" altLang="ja-JP" sz="2400" dirty="0">
              <a:solidFill>
                <a:schemeClr val="bg1"/>
              </a:solidFill>
            </a:endParaRPr>
          </a:p>
          <a:p>
            <a:r>
              <a:rPr kumimoji="1" lang="ja-JP" altLang="en-US" sz="2400" dirty="0">
                <a:solidFill>
                  <a:schemeClr val="bg1"/>
                </a:solidFill>
              </a:rPr>
              <a:t>　</a:t>
            </a:r>
            <a:r>
              <a:rPr kumimoji="1" lang="en-US" altLang="ja-JP" sz="2400" dirty="0">
                <a:solidFill>
                  <a:schemeClr val="bg1"/>
                </a:solidFill>
              </a:rPr>
              <a:t>y</a:t>
            </a:r>
            <a:r>
              <a:rPr kumimoji="1" lang="en-US" altLang="ja-JP" sz="2400" baseline="30000" dirty="0">
                <a:solidFill>
                  <a:schemeClr val="bg1"/>
                </a:solidFill>
              </a:rPr>
              <a:t>^</a:t>
            </a:r>
            <a:r>
              <a:rPr kumimoji="1" lang="en-US" altLang="ja-JP" sz="2400" baseline="-25000" dirty="0">
                <a:solidFill>
                  <a:schemeClr val="bg1"/>
                </a:solidFill>
              </a:rPr>
              <a:t>5</a:t>
            </a:r>
            <a:r>
              <a:rPr kumimoji="1" lang="ja-JP" altLang="en-US" sz="2400" dirty="0">
                <a:solidFill>
                  <a:schemeClr val="bg1"/>
                </a:solidFill>
              </a:rPr>
              <a:t> ＝ </a:t>
            </a:r>
            <a:r>
              <a:rPr kumimoji="1" lang="en-US" altLang="ja-JP" sz="2400" dirty="0">
                <a:solidFill>
                  <a:schemeClr val="bg1"/>
                </a:solidFill>
              </a:rPr>
              <a:t>0.14</a:t>
            </a:r>
            <a:r>
              <a:rPr kumimoji="1" lang="ja-JP" altLang="en-US" sz="2400" dirty="0">
                <a:solidFill>
                  <a:srgbClr val="92D050"/>
                </a:solidFill>
              </a:rPr>
              <a:t> </a:t>
            </a:r>
            <a:r>
              <a:rPr kumimoji="1" lang="en-US" altLang="ja-JP" sz="2400" dirty="0">
                <a:solidFill>
                  <a:srgbClr val="92D050"/>
                </a:solidFill>
              </a:rPr>
              <a:t>-7.4</a:t>
            </a:r>
            <a:r>
              <a:rPr kumimoji="1" lang="ja-JP" altLang="en-US" sz="2400" dirty="0">
                <a:solidFill>
                  <a:srgbClr val="92D050"/>
                </a:solidFill>
              </a:rPr>
              <a:t> </a:t>
            </a:r>
            <a:r>
              <a:rPr kumimoji="1" lang="en-US" altLang="ja-JP" sz="2400" dirty="0">
                <a:solidFill>
                  <a:srgbClr val="FF0000"/>
                </a:solidFill>
              </a:rPr>
              <a:t>+4.0</a:t>
            </a:r>
            <a:r>
              <a:rPr kumimoji="1" lang="ja-JP" altLang="en-US" sz="2400" dirty="0">
                <a:solidFill>
                  <a:schemeClr val="bg1"/>
                </a:solidFill>
              </a:rPr>
              <a:t> ＝</a:t>
            </a:r>
            <a:r>
              <a:rPr kumimoji="1" lang="en-US" altLang="ja-JP" sz="2400" dirty="0">
                <a:solidFill>
                  <a:schemeClr val="bg1"/>
                </a:solidFill>
              </a:rPr>
              <a:t>-3.0</a:t>
            </a:r>
            <a:endParaRPr kumimoji="1" lang="ja-JP" altLang="en-US" sz="2400" dirty="0">
              <a:solidFill>
                <a:schemeClr val="bg1"/>
              </a:solidFill>
            </a:endParaRPr>
          </a:p>
        </p:txBody>
      </p:sp>
      <p:sp>
        <p:nvSpPr>
          <p:cNvPr id="31" name="テキスト ボックス 30"/>
          <p:cNvSpPr txBox="1"/>
          <p:nvPr/>
        </p:nvSpPr>
        <p:spPr>
          <a:xfrm>
            <a:off x="522908" y="5604026"/>
            <a:ext cx="1528812" cy="830997"/>
          </a:xfrm>
          <a:prstGeom prst="rect">
            <a:avLst/>
          </a:prstGeom>
          <a:noFill/>
        </p:spPr>
        <p:txBody>
          <a:bodyPr wrap="square" rtlCol="0">
            <a:spAutoFit/>
          </a:bodyPr>
          <a:lstStyle/>
          <a:p>
            <a:r>
              <a:rPr kumimoji="1" lang="ja-JP" altLang="en-US" sz="2000" b="1" dirty="0">
                <a:solidFill>
                  <a:srgbClr val="FF0000"/>
                </a:solidFill>
              </a:rPr>
              <a:t>変数： </a:t>
            </a:r>
            <a:r>
              <a:rPr kumimoji="1" lang="en-US" altLang="ja-JP" sz="2800" b="1" i="1" dirty="0">
                <a:solidFill>
                  <a:srgbClr val="FF0000"/>
                </a:solidFill>
                <a:latin typeface="Times New Roman" panose="02020603050405020304" pitchFamily="18" charset="0"/>
                <a:cs typeface="Times New Roman" panose="02020603050405020304" pitchFamily="18" charset="0"/>
              </a:rPr>
              <a:t>x</a:t>
            </a:r>
            <a:r>
              <a:rPr kumimoji="1" lang="en-US" altLang="ja-JP" sz="2800" b="1" baseline="-25000" dirty="0">
                <a:solidFill>
                  <a:srgbClr val="FF0000"/>
                </a:solidFill>
                <a:latin typeface="Times New Roman" panose="02020603050405020304" pitchFamily="18" charset="0"/>
                <a:cs typeface="Times New Roman" panose="02020603050405020304" pitchFamily="18" charset="0"/>
              </a:rPr>
              <a:t>1</a:t>
            </a:r>
          </a:p>
          <a:p>
            <a:r>
              <a:rPr lang="ja-JP" altLang="en-US" sz="2000" b="1" dirty="0">
                <a:solidFill>
                  <a:srgbClr val="FF0000"/>
                </a:solidFill>
                <a:latin typeface="Times New Roman" panose="02020603050405020304" pitchFamily="18" charset="0"/>
                <a:cs typeface="Times New Roman" panose="02020603050405020304" pitchFamily="18" charset="0"/>
              </a:rPr>
              <a:t>貢献</a:t>
            </a:r>
            <a:r>
              <a:rPr lang="en-US" altLang="ja-JP" sz="2000" b="1" dirty="0">
                <a:solidFill>
                  <a:srgbClr val="FF0000"/>
                </a:solidFill>
                <a:latin typeface="Times New Roman" panose="02020603050405020304" pitchFamily="18" charset="0"/>
                <a:cs typeface="Times New Roman" panose="02020603050405020304" pitchFamily="18" charset="0"/>
              </a:rPr>
              <a:t>=</a:t>
            </a:r>
            <a:r>
              <a:rPr lang="ja-JP" altLang="en-US" sz="2000" b="1" dirty="0">
                <a:solidFill>
                  <a:srgbClr val="FF0000"/>
                </a:solidFill>
                <a:latin typeface="Times New Roman" panose="02020603050405020304" pitchFamily="18" charset="0"/>
                <a:cs typeface="Times New Roman" panose="02020603050405020304" pitchFamily="18" charset="0"/>
              </a:rPr>
              <a:t> </a:t>
            </a:r>
            <a:r>
              <a:rPr lang="en-US" altLang="ja-JP" sz="2000" b="1" dirty="0">
                <a:solidFill>
                  <a:srgbClr val="FF0000"/>
                </a:solidFill>
                <a:latin typeface="Times New Roman" panose="02020603050405020304" pitchFamily="18" charset="0"/>
                <a:cs typeface="Times New Roman" panose="02020603050405020304" pitchFamily="18" charset="0"/>
              </a:rPr>
              <a:t>+4</a:t>
            </a:r>
            <a:endParaRPr kumimoji="1" lang="ja-JP" altLang="en-US" sz="2000" b="1" dirty="0">
              <a:solidFill>
                <a:srgbClr val="FF0000"/>
              </a:solidFill>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539552" y="1412776"/>
            <a:ext cx="7128792" cy="369332"/>
          </a:xfrm>
          <a:prstGeom prst="rect">
            <a:avLst/>
          </a:prstGeom>
          <a:noFill/>
          <a:ln>
            <a:solidFill>
              <a:schemeClr val="bg1"/>
            </a:solidFill>
          </a:ln>
        </p:spPr>
        <p:txBody>
          <a:bodyPr wrap="square" rtlCol="0">
            <a:spAutoFit/>
          </a:bodyPr>
          <a:lstStyle/>
          <a:p>
            <a:r>
              <a:rPr kumimoji="1" lang="ja-JP" altLang="en-US" dirty="0"/>
              <a:t>事例 </a:t>
            </a:r>
            <a:r>
              <a:rPr kumimoji="1" lang="en-US" altLang="ja-JP" dirty="0"/>
              <a:t>X</a:t>
            </a:r>
            <a:r>
              <a:rPr kumimoji="1" lang="en-US" altLang="ja-JP" baseline="-25000" dirty="0"/>
              <a:t>i</a:t>
            </a:r>
            <a:r>
              <a:rPr kumimoji="1" lang="ja-JP" altLang="en-US" baseline="-25000" dirty="0"/>
              <a:t> </a:t>
            </a:r>
            <a:r>
              <a:rPr kumimoji="1" lang="ja-JP" altLang="en-US" dirty="0"/>
              <a:t>の予測値＝各ノードでの増分 </a:t>
            </a:r>
            <a:r>
              <a:rPr kumimoji="1" lang="en-US" altLang="ja-JP" dirty="0"/>
              <a:t>(increment)</a:t>
            </a:r>
            <a:r>
              <a:rPr kumimoji="1" lang="ja-JP" altLang="en-US" dirty="0"/>
              <a:t>の総和で表現される</a:t>
            </a:r>
            <a:endParaRPr kumimoji="1" lang="en-US" altLang="ja-JP" dirty="0"/>
          </a:p>
        </p:txBody>
      </p:sp>
      <p:sp>
        <p:nvSpPr>
          <p:cNvPr id="30" name="正方形/長方形 29"/>
          <p:cNvSpPr/>
          <p:nvPr/>
        </p:nvSpPr>
        <p:spPr>
          <a:xfrm>
            <a:off x="4296924" y="3244334"/>
            <a:ext cx="550151" cy="369332"/>
          </a:xfrm>
          <a:prstGeom prst="rect">
            <a:avLst/>
          </a:prstGeom>
        </p:spPr>
        <p:txBody>
          <a:bodyPr wrap="none">
            <a:spAutoFit/>
          </a:bodyPr>
          <a:lstStyle/>
          <a:p>
            <a:r>
              <a:rPr lang="en-US" altLang="ja-JP" b="1" dirty="0">
                <a:solidFill>
                  <a:srgbClr val="92D050"/>
                </a:solidFill>
                <a:latin typeface="Times New Roman" panose="02020603050405020304" pitchFamily="18" charset="0"/>
                <a:cs typeface="Times New Roman" panose="02020603050405020304" pitchFamily="18" charset="0"/>
              </a:rPr>
              <a:t>-7.4</a:t>
            </a:r>
            <a:endParaRPr lang="ja-JP" altLang="en-US" dirty="0"/>
          </a:p>
        </p:txBody>
      </p:sp>
      <p:sp>
        <p:nvSpPr>
          <p:cNvPr id="17" name="楕円 16"/>
          <p:cNvSpPr/>
          <p:nvPr/>
        </p:nvSpPr>
        <p:spPr>
          <a:xfrm>
            <a:off x="2555776" y="4797152"/>
            <a:ext cx="432048" cy="295348"/>
          </a:xfrm>
          <a:prstGeom prst="ellipse">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X</a:t>
            </a:r>
            <a:r>
              <a:rPr kumimoji="1" lang="en-US" altLang="ja-JP" sz="1100" b="1" baseline="-25000" dirty="0"/>
              <a:t>i</a:t>
            </a:r>
            <a:endParaRPr kumimoji="1" lang="ja-JP" altLang="en-US" sz="1100" b="1" baseline="-25000" dirty="0"/>
          </a:p>
        </p:txBody>
      </p:sp>
      <p:cxnSp>
        <p:nvCxnSpPr>
          <p:cNvPr id="19" name="直線コネクタ 18"/>
          <p:cNvCxnSpPr/>
          <p:nvPr/>
        </p:nvCxnSpPr>
        <p:spPr>
          <a:xfrm flipH="1">
            <a:off x="3419871" y="4378799"/>
            <a:ext cx="265773" cy="1113528"/>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2528039" y="5124757"/>
            <a:ext cx="656448" cy="387909"/>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567540" y="4755425"/>
            <a:ext cx="550151" cy="369332"/>
          </a:xfrm>
          <a:prstGeom prst="rect">
            <a:avLst/>
          </a:prstGeom>
        </p:spPr>
        <p:txBody>
          <a:bodyPr wrap="none">
            <a:spAutoFit/>
          </a:bodyPr>
          <a:lstStyle/>
          <a:p>
            <a:r>
              <a:rPr lang="en-US" altLang="ja-JP" b="1" dirty="0">
                <a:solidFill>
                  <a:srgbClr val="92D050"/>
                </a:solidFill>
                <a:latin typeface="Times New Roman" panose="02020603050405020304" pitchFamily="18" charset="0"/>
                <a:cs typeface="Times New Roman" panose="02020603050405020304" pitchFamily="18" charset="0"/>
              </a:rPr>
              <a:t>-7.4</a:t>
            </a:r>
            <a:endParaRPr lang="ja-JP" altLang="en-US" dirty="0"/>
          </a:p>
        </p:txBody>
      </p:sp>
      <p:sp>
        <p:nvSpPr>
          <p:cNvPr id="24" name="正方形/長方形 23"/>
          <p:cNvSpPr/>
          <p:nvPr/>
        </p:nvSpPr>
        <p:spPr>
          <a:xfrm>
            <a:off x="2618357" y="5373216"/>
            <a:ext cx="431528" cy="369332"/>
          </a:xfrm>
          <a:prstGeom prst="rect">
            <a:avLst/>
          </a:prstGeom>
        </p:spPr>
        <p:txBody>
          <a:bodyPr wrap="none">
            <a:spAutoFit/>
          </a:bodyPr>
          <a:lstStyle/>
          <a:p>
            <a:r>
              <a:rPr lang="en-US" altLang="ja-JP" b="1" dirty="0">
                <a:solidFill>
                  <a:srgbClr val="FF0000"/>
                </a:solidFill>
                <a:latin typeface="Times New Roman" panose="02020603050405020304" pitchFamily="18" charset="0"/>
                <a:cs typeface="Times New Roman" panose="02020603050405020304" pitchFamily="18" charset="0"/>
              </a:rPr>
              <a:t>+4</a:t>
            </a:r>
            <a:endParaRPr lang="ja-JP" altLang="en-US" dirty="0">
              <a:solidFill>
                <a:srgbClr val="FF0000"/>
              </a:solidFill>
            </a:endParaRPr>
          </a:p>
        </p:txBody>
      </p:sp>
    </p:spTree>
    <p:extLst>
      <p:ext uri="{BB962C8B-B14F-4D97-AF65-F5344CB8AC3E}">
        <p14:creationId xmlns:p14="http://schemas.microsoft.com/office/powerpoint/2010/main" val="417121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ある観察事例に対する </a:t>
            </a:r>
            <a:r>
              <a:rPr lang="en-US" altLang="ja-JP" sz="3200" dirty="0"/>
              <a:t>f</a:t>
            </a:r>
            <a:r>
              <a:rPr kumimoji="1" lang="en-US" altLang="ja-JP" sz="3200" dirty="0"/>
              <a:t>eature</a:t>
            </a:r>
            <a:r>
              <a:rPr kumimoji="1" lang="ja-JP" altLang="en-US" sz="3200" dirty="0"/>
              <a:t> </a:t>
            </a:r>
            <a:r>
              <a:rPr kumimoji="1" lang="en-US" altLang="ja-JP" sz="3200" dirty="0"/>
              <a:t>contribution</a:t>
            </a:r>
            <a:r>
              <a:rPr kumimoji="1" lang="ja-JP" altLang="en-US" sz="3200"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916832"/>
            <a:ext cx="7793397"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コネクタ 4"/>
          <p:cNvCxnSpPr/>
          <p:nvPr/>
        </p:nvCxnSpPr>
        <p:spPr>
          <a:xfrm>
            <a:off x="323528" y="4575879"/>
            <a:ext cx="0" cy="1097756"/>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6732240" y="3212976"/>
            <a:ext cx="737354" cy="504056"/>
          </a:xfrm>
          <a:prstGeom prst="ellipse">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X</a:t>
            </a:r>
            <a:r>
              <a:rPr kumimoji="1" lang="en-US" altLang="ja-JP" sz="2000" b="1" baseline="-25000" dirty="0"/>
              <a:t>i</a:t>
            </a:r>
            <a:endParaRPr kumimoji="1" lang="ja-JP" altLang="en-US" sz="2000" b="1" baseline="-25000" dirty="0"/>
          </a:p>
        </p:txBody>
      </p:sp>
      <p:sp>
        <p:nvSpPr>
          <p:cNvPr id="11" name="テキスト ボックス 10"/>
          <p:cNvSpPr txBox="1"/>
          <p:nvPr/>
        </p:nvSpPr>
        <p:spPr>
          <a:xfrm>
            <a:off x="18852" y="3717032"/>
            <a:ext cx="1528812" cy="830997"/>
          </a:xfrm>
          <a:prstGeom prst="rect">
            <a:avLst/>
          </a:prstGeom>
          <a:noFill/>
        </p:spPr>
        <p:txBody>
          <a:bodyPr wrap="square" rtlCol="0">
            <a:spAutoFit/>
          </a:bodyPr>
          <a:lstStyle/>
          <a:p>
            <a:r>
              <a:rPr kumimoji="1" lang="ja-JP" altLang="en-US" sz="2000" b="1" dirty="0">
                <a:solidFill>
                  <a:srgbClr val="92D050"/>
                </a:solidFill>
              </a:rPr>
              <a:t>変数： </a:t>
            </a:r>
            <a:r>
              <a:rPr kumimoji="1" lang="en-US" altLang="ja-JP" sz="2800" b="1" i="1" dirty="0">
                <a:solidFill>
                  <a:srgbClr val="92D050"/>
                </a:solidFill>
                <a:latin typeface="Times New Roman" panose="02020603050405020304" pitchFamily="18" charset="0"/>
                <a:cs typeface="Times New Roman" panose="02020603050405020304" pitchFamily="18" charset="0"/>
              </a:rPr>
              <a:t>x</a:t>
            </a:r>
            <a:r>
              <a:rPr kumimoji="1" lang="en-US" altLang="ja-JP" sz="2800" b="1" baseline="-25000" dirty="0">
                <a:solidFill>
                  <a:srgbClr val="92D050"/>
                </a:solidFill>
                <a:latin typeface="Times New Roman" panose="02020603050405020304" pitchFamily="18" charset="0"/>
                <a:cs typeface="Times New Roman" panose="02020603050405020304" pitchFamily="18" charset="0"/>
              </a:rPr>
              <a:t>2</a:t>
            </a:r>
          </a:p>
          <a:p>
            <a:r>
              <a:rPr lang="ja-JP" altLang="en-US" sz="2000" b="1" dirty="0">
                <a:solidFill>
                  <a:srgbClr val="92D050"/>
                </a:solidFill>
                <a:latin typeface="Times New Roman" panose="02020603050405020304" pitchFamily="18" charset="0"/>
                <a:cs typeface="Times New Roman" panose="02020603050405020304" pitchFamily="18" charset="0"/>
              </a:rPr>
              <a:t>貢献</a:t>
            </a:r>
            <a:r>
              <a:rPr lang="en-US" altLang="ja-JP" sz="2000" b="1" dirty="0">
                <a:solidFill>
                  <a:srgbClr val="92D050"/>
                </a:solidFill>
                <a:latin typeface="Times New Roman" panose="02020603050405020304" pitchFamily="18" charset="0"/>
                <a:cs typeface="Times New Roman" panose="02020603050405020304" pitchFamily="18" charset="0"/>
              </a:rPr>
              <a:t>=</a:t>
            </a:r>
            <a:r>
              <a:rPr lang="ja-JP" altLang="en-US" sz="2000" b="1" dirty="0">
                <a:solidFill>
                  <a:srgbClr val="92D050"/>
                </a:solidFill>
                <a:latin typeface="Times New Roman" panose="02020603050405020304" pitchFamily="18" charset="0"/>
                <a:cs typeface="Times New Roman" panose="02020603050405020304" pitchFamily="18" charset="0"/>
              </a:rPr>
              <a:t> </a:t>
            </a:r>
            <a:r>
              <a:rPr lang="en-US" altLang="ja-JP" sz="2000" b="1" dirty="0">
                <a:solidFill>
                  <a:srgbClr val="92D050"/>
                </a:solidFill>
                <a:latin typeface="Times New Roman" panose="02020603050405020304" pitchFamily="18" charset="0"/>
                <a:cs typeface="Times New Roman" panose="02020603050405020304" pitchFamily="18" charset="0"/>
              </a:rPr>
              <a:t>-7.4</a:t>
            </a:r>
            <a:endParaRPr kumimoji="1" lang="ja-JP" altLang="en-US" sz="2000" b="1" dirty="0">
              <a:solidFill>
                <a:srgbClr val="92D050"/>
              </a:solidFill>
              <a:latin typeface="Times New Roman" panose="02020603050405020304" pitchFamily="18" charset="0"/>
              <a:cs typeface="Times New Roman" panose="02020603050405020304" pitchFamily="18" charset="0"/>
            </a:endParaRPr>
          </a:p>
        </p:txBody>
      </p:sp>
      <p:cxnSp>
        <p:nvCxnSpPr>
          <p:cNvPr id="14" name="直線コネクタ 13"/>
          <p:cNvCxnSpPr/>
          <p:nvPr/>
        </p:nvCxnSpPr>
        <p:spPr>
          <a:xfrm flipH="1">
            <a:off x="6300192" y="4653136"/>
            <a:ext cx="531546" cy="576064"/>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51520" y="4581128"/>
            <a:ext cx="1440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51520" y="5673635"/>
            <a:ext cx="144016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411760" y="2204864"/>
            <a:ext cx="6408712" cy="830997"/>
          </a:xfrm>
          <a:prstGeom prst="rect">
            <a:avLst/>
          </a:prstGeom>
          <a:solidFill>
            <a:srgbClr val="002060"/>
          </a:solidFill>
          <a:ln>
            <a:solidFill>
              <a:schemeClr val="bg1"/>
            </a:solidFill>
          </a:ln>
        </p:spPr>
        <p:txBody>
          <a:bodyPr wrap="square" rtlCol="0">
            <a:spAutoFit/>
          </a:bodyPr>
          <a:lstStyle/>
          <a:p>
            <a:r>
              <a:rPr kumimoji="1" lang="ja-JP" altLang="en-US" sz="2400" dirty="0">
                <a:solidFill>
                  <a:schemeClr val="bg1"/>
                </a:solidFill>
              </a:rPr>
              <a:t>ある葉（</a:t>
            </a:r>
            <a:r>
              <a:rPr kumimoji="1" lang="en-US" altLang="ja-JP" sz="2400" dirty="0">
                <a:solidFill>
                  <a:schemeClr val="bg1"/>
                </a:solidFill>
              </a:rPr>
              <a:t>N5)</a:t>
            </a:r>
            <a:r>
              <a:rPr kumimoji="1" lang="ja-JP" altLang="en-US" sz="2400" dirty="0">
                <a:solidFill>
                  <a:schemeClr val="bg1"/>
                </a:solidFill>
              </a:rPr>
              <a:t>に落ちた事例 </a:t>
            </a:r>
            <a:r>
              <a:rPr kumimoji="1" lang="en-US" altLang="ja-JP" sz="2400" dirty="0">
                <a:solidFill>
                  <a:schemeClr val="bg1"/>
                </a:solidFill>
              </a:rPr>
              <a:t>X</a:t>
            </a:r>
            <a:r>
              <a:rPr kumimoji="1" lang="en-US" altLang="ja-JP" sz="2400" baseline="-25000" dirty="0">
                <a:solidFill>
                  <a:schemeClr val="bg1"/>
                </a:solidFill>
              </a:rPr>
              <a:t>i</a:t>
            </a:r>
            <a:r>
              <a:rPr kumimoji="1" lang="ja-JP" altLang="en-US" sz="2400" baseline="-25000" dirty="0">
                <a:solidFill>
                  <a:schemeClr val="bg1"/>
                </a:solidFill>
              </a:rPr>
              <a:t> </a:t>
            </a:r>
            <a:r>
              <a:rPr kumimoji="1" lang="ja-JP" altLang="en-US" sz="2400" dirty="0">
                <a:solidFill>
                  <a:schemeClr val="bg1"/>
                </a:solidFill>
              </a:rPr>
              <a:t>の観察値に対する</a:t>
            </a:r>
            <a:endParaRPr kumimoji="1" lang="en-US" altLang="ja-JP" sz="2400" dirty="0">
              <a:solidFill>
                <a:schemeClr val="bg1"/>
              </a:solidFill>
            </a:endParaRPr>
          </a:p>
          <a:p>
            <a:r>
              <a:rPr kumimoji="1" lang="ja-JP" altLang="en-US" sz="2400" dirty="0">
                <a:solidFill>
                  <a:srgbClr val="92D050"/>
                </a:solidFill>
              </a:rPr>
              <a:t>変数</a:t>
            </a:r>
            <a:r>
              <a:rPr kumimoji="1" lang="en-US" altLang="ja-JP" sz="2400" dirty="0">
                <a:solidFill>
                  <a:srgbClr val="92D050"/>
                </a:solidFill>
              </a:rPr>
              <a:t>x</a:t>
            </a:r>
            <a:r>
              <a:rPr kumimoji="1" lang="en-US" altLang="ja-JP" sz="2400" baseline="-25000" dirty="0">
                <a:solidFill>
                  <a:srgbClr val="92D050"/>
                </a:solidFill>
              </a:rPr>
              <a:t>2</a:t>
            </a:r>
            <a:r>
              <a:rPr kumimoji="1" lang="ja-JP" altLang="en-US" sz="2400" dirty="0">
                <a:solidFill>
                  <a:srgbClr val="92D050"/>
                </a:solidFill>
              </a:rPr>
              <a:t>の貢献は、 </a:t>
            </a:r>
            <a:r>
              <a:rPr kumimoji="1" lang="en-US" altLang="ja-JP" sz="2400" dirty="0">
                <a:solidFill>
                  <a:srgbClr val="92D050"/>
                </a:solidFill>
              </a:rPr>
              <a:t>L</a:t>
            </a:r>
            <a:r>
              <a:rPr kumimoji="1" lang="ja-JP" altLang="en-US" sz="2400" dirty="0">
                <a:solidFill>
                  <a:srgbClr val="92D050"/>
                </a:solidFill>
              </a:rPr>
              <a:t> </a:t>
            </a:r>
            <a:r>
              <a:rPr kumimoji="1" lang="en-US" altLang="ja-JP" sz="2400" dirty="0">
                <a:solidFill>
                  <a:srgbClr val="92D050"/>
                </a:solidFill>
              </a:rPr>
              <a:t>=</a:t>
            </a:r>
            <a:r>
              <a:rPr kumimoji="1" lang="ja-JP" altLang="en-US" sz="2400" dirty="0">
                <a:solidFill>
                  <a:srgbClr val="92D050"/>
                </a:solidFill>
              </a:rPr>
              <a:t> </a:t>
            </a:r>
            <a:r>
              <a:rPr kumimoji="1" lang="en-US" altLang="ja-JP" sz="2400" dirty="0">
                <a:solidFill>
                  <a:srgbClr val="92D050"/>
                </a:solidFill>
              </a:rPr>
              <a:t>-7.4</a:t>
            </a:r>
            <a:endParaRPr kumimoji="1" lang="ja-JP" altLang="en-US" sz="2400" dirty="0">
              <a:solidFill>
                <a:srgbClr val="92D050"/>
              </a:solidFill>
            </a:endParaRPr>
          </a:p>
        </p:txBody>
      </p:sp>
      <p:sp>
        <p:nvSpPr>
          <p:cNvPr id="32" name="テキスト ボックス 31"/>
          <p:cNvSpPr txBox="1"/>
          <p:nvPr/>
        </p:nvSpPr>
        <p:spPr>
          <a:xfrm>
            <a:off x="539552" y="1412776"/>
            <a:ext cx="7128792" cy="369332"/>
          </a:xfrm>
          <a:prstGeom prst="rect">
            <a:avLst/>
          </a:prstGeom>
          <a:noFill/>
          <a:ln>
            <a:solidFill>
              <a:schemeClr val="bg1"/>
            </a:solidFill>
          </a:ln>
        </p:spPr>
        <p:txBody>
          <a:bodyPr wrap="square" rtlCol="0">
            <a:spAutoFit/>
          </a:bodyPr>
          <a:lstStyle/>
          <a:p>
            <a:r>
              <a:rPr kumimoji="1" lang="ja-JP" altLang="en-US" dirty="0"/>
              <a:t>事例 </a:t>
            </a:r>
            <a:r>
              <a:rPr kumimoji="1" lang="en-US" altLang="ja-JP" dirty="0"/>
              <a:t>X</a:t>
            </a:r>
            <a:r>
              <a:rPr kumimoji="1" lang="en-US" altLang="ja-JP" baseline="-25000" dirty="0"/>
              <a:t>i</a:t>
            </a:r>
            <a:r>
              <a:rPr kumimoji="1" lang="ja-JP" altLang="en-US" baseline="-25000" dirty="0"/>
              <a:t> </a:t>
            </a:r>
            <a:r>
              <a:rPr kumimoji="1" lang="ja-JP" altLang="en-US" dirty="0"/>
              <a:t>の観察値に対して、ある変数による増分 </a:t>
            </a:r>
            <a:r>
              <a:rPr kumimoji="1" lang="en-US" altLang="ja-JP" dirty="0"/>
              <a:t>(increment)</a:t>
            </a:r>
            <a:r>
              <a:rPr kumimoji="1" lang="ja-JP" altLang="en-US" dirty="0"/>
              <a:t>を考える</a:t>
            </a:r>
          </a:p>
        </p:txBody>
      </p:sp>
      <p:sp>
        <p:nvSpPr>
          <p:cNvPr id="30" name="正方形/長方形 29"/>
          <p:cNvSpPr/>
          <p:nvPr/>
        </p:nvSpPr>
        <p:spPr>
          <a:xfrm>
            <a:off x="3567540" y="4755425"/>
            <a:ext cx="550151" cy="369332"/>
          </a:xfrm>
          <a:prstGeom prst="rect">
            <a:avLst/>
          </a:prstGeom>
        </p:spPr>
        <p:txBody>
          <a:bodyPr wrap="none">
            <a:spAutoFit/>
          </a:bodyPr>
          <a:lstStyle/>
          <a:p>
            <a:r>
              <a:rPr lang="en-US" altLang="ja-JP" b="1" dirty="0">
                <a:solidFill>
                  <a:srgbClr val="92D050"/>
                </a:solidFill>
                <a:latin typeface="Times New Roman" panose="02020603050405020304" pitchFamily="18" charset="0"/>
                <a:cs typeface="Times New Roman" panose="02020603050405020304" pitchFamily="18" charset="0"/>
              </a:rPr>
              <a:t>-7.4</a:t>
            </a:r>
            <a:endParaRPr lang="ja-JP" altLang="en-US" dirty="0"/>
          </a:p>
        </p:txBody>
      </p:sp>
      <p:sp>
        <p:nvSpPr>
          <p:cNvPr id="2048" name="楕円 2047"/>
          <p:cNvSpPr/>
          <p:nvPr/>
        </p:nvSpPr>
        <p:spPr>
          <a:xfrm>
            <a:off x="5436096" y="4497475"/>
            <a:ext cx="1296144" cy="117616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flipH="1">
            <a:off x="3419871" y="4378799"/>
            <a:ext cx="265773" cy="1113528"/>
          </a:xfrm>
          <a:prstGeom prst="line">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楕円 23"/>
          <p:cNvSpPr/>
          <p:nvPr/>
        </p:nvSpPr>
        <p:spPr>
          <a:xfrm>
            <a:off x="2555776" y="4797152"/>
            <a:ext cx="432048" cy="295348"/>
          </a:xfrm>
          <a:prstGeom prst="ellipse">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X</a:t>
            </a:r>
            <a:r>
              <a:rPr kumimoji="1" lang="en-US" altLang="ja-JP" sz="1100" b="1" baseline="-25000" dirty="0"/>
              <a:t>i</a:t>
            </a:r>
            <a:endParaRPr kumimoji="1" lang="ja-JP" altLang="en-US" sz="1100" b="1" baseline="-25000" dirty="0"/>
          </a:p>
        </p:txBody>
      </p:sp>
    </p:spTree>
    <p:extLst>
      <p:ext uri="{BB962C8B-B14F-4D97-AF65-F5344CB8AC3E}">
        <p14:creationId xmlns:p14="http://schemas.microsoft.com/office/powerpoint/2010/main" val="411930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2"/>
          <p:cNvPicPr>
            <a:picLocks noChangeAspect="1"/>
          </p:cNvPicPr>
          <p:nvPr/>
        </p:nvPicPr>
        <p:blipFill>
          <a:blip r:embed="rId3" cstate="print">
            <a:extLst>
              <a:ext uri="{28A0092B-C50C-407E-A947-70E740481C1C}">
                <a14:useLocalDpi xmlns:a14="http://schemas.microsoft.com/office/drawing/2010/main" val="0"/>
              </a:ext>
            </a:extLst>
          </a:blip>
          <a:srcRect t="7494" b="14983"/>
          <a:stretch>
            <a:fillRect/>
          </a:stretch>
        </p:blipFill>
        <p:spPr bwMode="auto">
          <a:xfrm>
            <a:off x="5210559" y="4537822"/>
            <a:ext cx="3786253" cy="19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enu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136" y="3140968"/>
            <a:ext cx="3240360" cy="2003132"/>
          </a:xfrm>
          <a:prstGeom prst="rect">
            <a:avLst/>
          </a:prstGeom>
          <a:noFill/>
          <a:extLst>
            <a:ext uri="{909E8E84-426E-40DD-AFC4-6F175D3DCCD1}">
              <a14:hiddenFill xmlns:a14="http://schemas.microsoft.com/office/drawing/2010/main">
                <a:solidFill>
                  <a:srgbClr val="FFFFFF"/>
                </a:solidFill>
              </a14:hiddenFill>
            </a:ext>
          </a:extLst>
        </p:spPr>
      </p:pic>
      <p:sp>
        <p:nvSpPr>
          <p:cNvPr id="99330" name="Rectangle 2"/>
          <p:cNvSpPr>
            <a:spLocks noGrp="1" noChangeArrowheads="1"/>
          </p:cNvSpPr>
          <p:nvPr>
            <p:ph type="title"/>
          </p:nvPr>
        </p:nvSpPr>
        <p:spPr>
          <a:xfrm>
            <a:off x="429549" y="692696"/>
            <a:ext cx="8229600" cy="663575"/>
          </a:xfrm>
        </p:spPr>
        <p:txBody>
          <a:bodyPr>
            <a:normAutofit/>
          </a:bodyPr>
          <a:lstStyle/>
          <a:p>
            <a:pPr algn="ctr"/>
            <a:r>
              <a:rPr lang="ja-JP" altLang="en-US" sz="3600" dirty="0"/>
              <a:t>自己紹介</a:t>
            </a:r>
          </a:p>
        </p:txBody>
      </p:sp>
      <p:sp>
        <p:nvSpPr>
          <p:cNvPr id="99331" name="Rectangle 3"/>
          <p:cNvSpPr>
            <a:spLocks noGrp="1" noChangeArrowheads="1"/>
          </p:cNvSpPr>
          <p:nvPr>
            <p:ph type="body" idx="1"/>
          </p:nvPr>
        </p:nvSpPr>
        <p:spPr>
          <a:xfrm>
            <a:off x="358321" y="1556792"/>
            <a:ext cx="8496944" cy="1512168"/>
          </a:xfrm>
        </p:spPr>
        <p:txBody>
          <a:bodyPr>
            <a:normAutofit/>
          </a:bodyPr>
          <a:lstStyle/>
          <a:p>
            <a:pPr>
              <a:spcBef>
                <a:spcPct val="30000"/>
              </a:spcBef>
              <a:buNone/>
            </a:pPr>
            <a:r>
              <a:rPr lang="ja-JP" altLang="en-US" sz="2000" b="1" dirty="0">
                <a:latin typeface="+mj-ea"/>
                <a:ea typeface="+mj-ea"/>
              </a:rPr>
              <a:t>専門</a:t>
            </a:r>
          </a:p>
          <a:p>
            <a:pPr>
              <a:spcBef>
                <a:spcPct val="30000"/>
              </a:spcBef>
            </a:pPr>
            <a:r>
              <a:rPr lang="ja-JP" altLang="en-US" sz="2000" dirty="0">
                <a:latin typeface="+mj-ea"/>
                <a:ea typeface="+mj-ea"/>
              </a:rPr>
              <a:t>データ分析／シミュレーション／統計モデリング／数理モデリング</a:t>
            </a:r>
          </a:p>
          <a:p>
            <a:pPr>
              <a:spcBef>
                <a:spcPct val="30000"/>
              </a:spcBef>
            </a:pPr>
            <a:r>
              <a:rPr lang="ja-JP" altLang="en-US" sz="2000" dirty="0">
                <a:latin typeface="+mj-ea"/>
                <a:ea typeface="+mj-ea"/>
              </a:rPr>
              <a:t>生態学／環境科学　→　臨床検査／医療情報学／疫学</a:t>
            </a:r>
          </a:p>
        </p:txBody>
      </p:sp>
      <p:grpSp>
        <p:nvGrpSpPr>
          <p:cNvPr id="5" name="Group 2"/>
          <p:cNvGrpSpPr>
            <a:grpSpLocks/>
          </p:cNvGrpSpPr>
          <p:nvPr/>
        </p:nvGrpSpPr>
        <p:grpSpPr bwMode="auto">
          <a:xfrm>
            <a:off x="1979712" y="4537822"/>
            <a:ext cx="2483065" cy="1923299"/>
            <a:chOff x="5585760" y="3500639"/>
            <a:chExt cx="4326933" cy="3399817"/>
          </a:xfrm>
        </p:grpSpPr>
        <p:pic>
          <p:nvPicPr>
            <p:cNvPr id="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85760" y="3500639"/>
              <a:ext cx="4218120" cy="334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8947440" y="6339521"/>
              <a:ext cx="965253" cy="560935"/>
              <a:chOff x="8947440" y="6339521"/>
              <a:chExt cx="965253" cy="560935"/>
            </a:xfrm>
          </p:grpSpPr>
          <p:sp>
            <p:nvSpPr>
              <p:cNvPr id="8" name="Text Box 5"/>
              <p:cNvSpPr>
                <a:spLocks noChangeArrowheads="1"/>
              </p:cNvSpPr>
              <p:nvPr/>
            </p:nvSpPr>
            <p:spPr bwMode="auto">
              <a:xfrm>
                <a:off x="8947440" y="6340320"/>
                <a:ext cx="965253" cy="560136"/>
              </a:xfrm>
              <a:custGeom>
                <a:avLst/>
                <a:gdLst>
                  <a:gd name="T0" fmla="*/ 447796 w 21600"/>
                  <a:gd name="T1" fmla="*/ 0 h 21600"/>
                  <a:gd name="T2" fmla="*/ 895592 w 21600"/>
                  <a:gd name="T3" fmla="*/ 287320 h 21600"/>
                  <a:gd name="T4" fmla="*/ 447796 w 21600"/>
                  <a:gd name="T5" fmla="*/ 574639 h 21600"/>
                  <a:gd name="T6" fmla="*/ 0 w 21600"/>
                  <a:gd name="T7" fmla="*/ 28732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9" tIns="42452" rIns="81639" bIns="42452">
                <a:spAutoFit/>
              </a:bodyPr>
              <a:lstStyle>
                <a:lvl1pPr defTabSz="828675" eaLnBrk="0" hangingPunct="0">
                  <a:defRPr kumimoji="1">
                    <a:solidFill>
                      <a:schemeClr val="tx1"/>
                    </a:solidFill>
                    <a:latin typeface="Arial" pitchFamily="34" charset="0"/>
                    <a:ea typeface="ＭＳ Ｐゴシック" pitchFamily="50" charset="-128"/>
                  </a:defRPr>
                </a:lvl1pPr>
                <a:lvl2pPr marL="674688" indent="-260350" defTabSz="828675" eaLnBrk="0" hangingPunct="0">
                  <a:defRPr kumimoji="1">
                    <a:solidFill>
                      <a:schemeClr val="tx1"/>
                    </a:solidFill>
                    <a:latin typeface="Arial" pitchFamily="34" charset="0"/>
                    <a:ea typeface="ＭＳ Ｐゴシック" pitchFamily="50" charset="-128"/>
                  </a:defRPr>
                </a:lvl2pPr>
                <a:lvl3pPr marL="1036638" indent="-207963" defTabSz="828675" eaLnBrk="0" hangingPunct="0">
                  <a:defRPr kumimoji="1">
                    <a:solidFill>
                      <a:schemeClr val="tx1"/>
                    </a:solidFill>
                    <a:latin typeface="Arial" pitchFamily="34" charset="0"/>
                    <a:ea typeface="ＭＳ Ｐゴシック" pitchFamily="50" charset="-128"/>
                  </a:defRPr>
                </a:lvl3pPr>
                <a:lvl4pPr marL="1450975" indent="-206375" defTabSz="828675" eaLnBrk="0" hangingPunct="0">
                  <a:defRPr kumimoji="1">
                    <a:solidFill>
                      <a:schemeClr val="tx1"/>
                    </a:solidFill>
                    <a:latin typeface="Arial" pitchFamily="34" charset="0"/>
                    <a:ea typeface="ＭＳ Ｐゴシック" pitchFamily="50" charset="-128"/>
                  </a:defRPr>
                </a:lvl4pPr>
                <a:lvl5pPr marL="1866900" indent="-207963" defTabSz="828675" eaLnBrk="0" hangingPunct="0">
                  <a:defRPr kumimoji="1">
                    <a:solidFill>
                      <a:schemeClr val="tx1"/>
                    </a:solidFill>
                    <a:latin typeface="Arial" pitchFamily="34" charset="0"/>
                    <a:ea typeface="ＭＳ Ｐゴシック" pitchFamily="50" charset="-128"/>
                  </a:defRPr>
                </a:lvl5pPr>
                <a:lvl6pPr marL="23241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7813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2385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6957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SzPct val="45000"/>
                  <a:buFont typeface="StarSymbol"/>
                  <a:buNone/>
                </a:pPr>
                <a:r>
                  <a:rPr lang="en-US" altLang="ja-JP" sz="2500" b="1">
                    <a:solidFill>
                      <a:srgbClr val="000000"/>
                    </a:solidFill>
                    <a:ea typeface="Andale Sans UI"/>
                    <a:cs typeface="Tahoma" pitchFamily="34" charset="0"/>
                  </a:rPr>
                  <a:t>1cm</a:t>
                </a:r>
              </a:p>
            </p:txBody>
          </p:sp>
          <p:sp>
            <p:nvSpPr>
              <p:cNvPr id="9" name="Line 6"/>
              <p:cNvSpPr/>
              <p:nvPr/>
            </p:nvSpPr>
            <p:spPr>
              <a:xfrm>
                <a:off x="9173257" y="6338862"/>
                <a:ext cx="382011" cy="0"/>
              </a:xfrm>
              <a:prstGeom prst="line">
                <a:avLst/>
              </a:prstGeom>
              <a:noFill/>
              <a:ln w="57240">
                <a:solidFill>
                  <a:srgbClr val="000000"/>
                </a:solidFill>
                <a:prstDash val="solid"/>
                <a:miter/>
              </a:ln>
            </p:spPr>
            <p:txBody>
              <a:bodyPr lIns="90000" tIns="46800" rIns="90000" bIns="46800" anchor="ctr"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fontAlgn="auto" hangingPunct="0">
                  <a:spcBef>
                    <a:spcPts val="0"/>
                  </a:spcBef>
                  <a:spcAft>
                    <a:spcPts val="0"/>
                  </a:spcAft>
                  <a:buFont typeface="StarSymbol"/>
                  <a:buNone/>
                  <a:defRPr/>
                </a:pPr>
                <a:endParaRPr lang="en-GB">
                  <a:latin typeface="Arial" pitchFamily="18"/>
                  <a:ea typeface="Andale Sans UI" pitchFamily="2"/>
                  <a:cs typeface="Tahoma" pitchFamily="2"/>
                </a:endParaRPr>
              </a:p>
            </p:txBody>
          </p:sp>
        </p:grpSp>
      </p:grpSp>
      <p:pic>
        <p:nvPicPr>
          <p:cNvPr id="4" name="図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199884"/>
            <a:ext cx="2391928" cy="158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70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800" dirty="0"/>
              <a:t>ある観察事例に対する </a:t>
            </a:r>
            <a:r>
              <a:rPr lang="en-US" altLang="ja-JP" sz="2800" dirty="0"/>
              <a:t>feature</a:t>
            </a:r>
            <a:r>
              <a:rPr lang="ja-JP" altLang="en-US" sz="2800" dirty="0"/>
              <a:t> </a:t>
            </a:r>
            <a:r>
              <a:rPr lang="en-US" altLang="ja-JP" sz="2800" dirty="0"/>
              <a:t>contribution</a:t>
            </a:r>
            <a:r>
              <a:rPr lang="ja-JP" altLang="en-US" sz="2800" dirty="0"/>
              <a:t>　</a:t>
            </a:r>
            <a:br>
              <a:rPr lang="en-US" altLang="ja-JP" sz="2800" dirty="0"/>
            </a:br>
            <a:r>
              <a:rPr lang="en-US" altLang="ja-JP" sz="2800" dirty="0"/>
              <a:t>(random forest</a:t>
            </a:r>
            <a:r>
              <a:rPr lang="ja-JP" altLang="en-US" sz="2800" dirty="0"/>
              <a:t>回帰</a:t>
            </a:r>
            <a:r>
              <a:rPr lang="en-US" altLang="ja-JP" sz="2800" dirty="0"/>
              <a:t>)</a:t>
            </a:r>
            <a:endParaRPr kumimoji="1" lang="ja-JP" altLang="en-US" sz="2800" dirty="0"/>
          </a:p>
        </p:txBody>
      </p:sp>
      <p:sp>
        <p:nvSpPr>
          <p:cNvPr id="7" name="正方形/長方形 6"/>
          <p:cNvSpPr/>
          <p:nvPr/>
        </p:nvSpPr>
        <p:spPr>
          <a:xfrm>
            <a:off x="2843808" y="1835532"/>
            <a:ext cx="6259435" cy="646331"/>
          </a:xfrm>
          <a:prstGeom prst="rect">
            <a:avLst/>
          </a:prstGeom>
        </p:spPr>
        <p:txBody>
          <a:bodyPr wrap="square">
            <a:spAutoFit/>
          </a:bodyPr>
          <a:lstStyle/>
          <a:p>
            <a:r>
              <a:rPr lang="ja-JP" altLang="en-US" dirty="0"/>
              <a:t>すべてのモデルについて、</a:t>
            </a:r>
            <a:endParaRPr lang="en-US" altLang="ja-JP" dirty="0"/>
          </a:p>
          <a:p>
            <a:r>
              <a:rPr lang="ja-JP" altLang="en-US" dirty="0"/>
              <a:t>事例 </a:t>
            </a:r>
            <a:r>
              <a:rPr lang="en-US" altLang="ja-JP" dirty="0"/>
              <a:t>X</a:t>
            </a:r>
            <a:r>
              <a:rPr lang="en-US" altLang="ja-JP" baseline="-25000" dirty="0"/>
              <a:t>i</a:t>
            </a:r>
            <a:r>
              <a:rPr lang="ja-JP" altLang="en-US" baseline="-25000" dirty="0"/>
              <a:t> </a:t>
            </a:r>
            <a:r>
              <a:rPr lang="ja-JP" altLang="en-US" dirty="0"/>
              <a:t>の観察値に対する、変数 </a:t>
            </a:r>
            <a:r>
              <a:rPr lang="en-US" altLang="ja-JP" i="1" dirty="0">
                <a:latin typeface="Times New Roman" panose="02020603050405020304" pitchFamily="18" charset="0"/>
                <a:cs typeface="Times New Roman" panose="02020603050405020304" pitchFamily="18" charset="0"/>
              </a:rPr>
              <a:t>x</a:t>
            </a:r>
            <a:r>
              <a:rPr lang="en-US" altLang="ja-JP" i="1" baseline="-25000" dirty="0">
                <a:latin typeface="Times New Roman" panose="02020603050405020304" pitchFamily="18" charset="0"/>
                <a:cs typeface="Times New Roman" panose="02020603050405020304" pitchFamily="18" charset="0"/>
              </a:rPr>
              <a:t>l</a:t>
            </a:r>
            <a:r>
              <a:rPr lang="ja-JP" altLang="en-US" i="1" baseline="-25000" dirty="0">
                <a:latin typeface="Times New Roman" panose="02020603050405020304" pitchFamily="18" charset="0"/>
                <a:cs typeface="Times New Roman" panose="02020603050405020304" pitchFamily="18" charset="0"/>
              </a:rPr>
              <a:t> </a:t>
            </a:r>
            <a:r>
              <a:rPr lang="ja-JP" altLang="en-US" dirty="0"/>
              <a:t>の貢献を足しあげる　</a:t>
            </a:r>
          </a:p>
        </p:txBody>
      </p:sp>
      <p:pic>
        <p:nvPicPr>
          <p:cNvPr id="3" name="図 2"/>
          <p:cNvPicPr>
            <a:picLocks noChangeAspect="1"/>
          </p:cNvPicPr>
          <p:nvPr/>
        </p:nvPicPr>
        <p:blipFill>
          <a:blip r:embed="rId2"/>
          <a:stretch>
            <a:fillRect/>
          </a:stretch>
        </p:blipFill>
        <p:spPr>
          <a:xfrm>
            <a:off x="441251" y="2224952"/>
            <a:ext cx="926598" cy="767359"/>
          </a:xfrm>
          <a:prstGeom prst="rect">
            <a:avLst/>
          </a:prstGeom>
        </p:spPr>
      </p:pic>
      <p:cxnSp>
        <p:nvCxnSpPr>
          <p:cNvPr id="6" name="直線矢印コネクタ 5"/>
          <p:cNvCxnSpPr>
            <a:stCxn id="3" idx="0"/>
          </p:cNvCxnSpPr>
          <p:nvPr/>
        </p:nvCxnSpPr>
        <p:spPr>
          <a:xfrm flipH="1">
            <a:off x="657276" y="2224952"/>
            <a:ext cx="247274" cy="648072"/>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図 42"/>
          <p:cNvPicPr>
            <a:picLocks noChangeAspect="1"/>
          </p:cNvPicPr>
          <p:nvPr/>
        </p:nvPicPr>
        <p:blipFill>
          <a:blip r:embed="rId2"/>
          <a:stretch>
            <a:fillRect/>
          </a:stretch>
        </p:blipFill>
        <p:spPr>
          <a:xfrm>
            <a:off x="441251" y="3066024"/>
            <a:ext cx="926598" cy="767359"/>
          </a:xfrm>
          <a:prstGeom prst="rect">
            <a:avLst/>
          </a:prstGeom>
        </p:spPr>
      </p:pic>
      <p:pic>
        <p:nvPicPr>
          <p:cNvPr id="44" name="図 43"/>
          <p:cNvPicPr>
            <a:picLocks noChangeAspect="1"/>
          </p:cNvPicPr>
          <p:nvPr/>
        </p:nvPicPr>
        <p:blipFill>
          <a:blip r:embed="rId2"/>
          <a:stretch>
            <a:fillRect/>
          </a:stretch>
        </p:blipFill>
        <p:spPr>
          <a:xfrm>
            <a:off x="441251" y="3907096"/>
            <a:ext cx="926598" cy="767359"/>
          </a:xfrm>
          <a:prstGeom prst="rect">
            <a:avLst/>
          </a:prstGeom>
        </p:spPr>
      </p:pic>
      <p:pic>
        <p:nvPicPr>
          <p:cNvPr id="46" name="図 45"/>
          <p:cNvPicPr>
            <a:picLocks noChangeAspect="1"/>
          </p:cNvPicPr>
          <p:nvPr/>
        </p:nvPicPr>
        <p:blipFill>
          <a:blip r:embed="rId2"/>
          <a:stretch>
            <a:fillRect/>
          </a:stretch>
        </p:blipFill>
        <p:spPr>
          <a:xfrm>
            <a:off x="441251" y="4748168"/>
            <a:ext cx="926598" cy="767359"/>
          </a:xfrm>
          <a:prstGeom prst="rect">
            <a:avLst/>
          </a:prstGeom>
        </p:spPr>
      </p:pic>
      <p:pic>
        <p:nvPicPr>
          <p:cNvPr id="47" name="図 46"/>
          <p:cNvPicPr>
            <a:picLocks noChangeAspect="1"/>
          </p:cNvPicPr>
          <p:nvPr/>
        </p:nvPicPr>
        <p:blipFill>
          <a:blip r:embed="rId2"/>
          <a:stretch>
            <a:fillRect/>
          </a:stretch>
        </p:blipFill>
        <p:spPr>
          <a:xfrm>
            <a:off x="441251" y="5589240"/>
            <a:ext cx="926598" cy="767359"/>
          </a:xfrm>
          <a:prstGeom prst="rect">
            <a:avLst/>
          </a:prstGeom>
        </p:spPr>
      </p:pic>
      <p:pic>
        <p:nvPicPr>
          <p:cNvPr id="48" name="図 47"/>
          <p:cNvPicPr>
            <a:picLocks noChangeAspect="1"/>
          </p:cNvPicPr>
          <p:nvPr/>
        </p:nvPicPr>
        <p:blipFill>
          <a:blip r:embed="rId2"/>
          <a:stretch>
            <a:fillRect/>
          </a:stretch>
        </p:blipFill>
        <p:spPr>
          <a:xfrm>
            <a:off x="1305347" y="2224952"/>
            <a:ext cx="926598" cy="767359"/>
          </a:xfrm>
          <a:prstGeom prst="rect">
            <a:avLst/>
          </a:prstGeom>
        </p:spPr>
      </p:pic>
      <p:pic>
        <p:nvPicPr>
          <p:cNvPr id="49" name="図 48"/>
          <p:cNvPicPr>
            <a:picLocks noChangeAspect="1"/>
          </p:cNvPicPr>
          <p:nvPr/>
        </p:nvPicPr>
        <p:blipFill>
          <a:blip r:embed="rId2"/>
          <a:stretch>
            <a:fillRect/>
          </a:stretch>
        </p:blipFill>
        <p:spPr>
          <a:xfrm>
            <a:off x="1305347" y="3066024"/>
            <a:ext cx="926598" cy="767359"/>
          </a:xfrm>
          <a:prstGeom prst="rect">
            <a:avLst/>
          </a:prstGeom>
        </p:spPr>
      </p:pic>
      <p:pic>
        <p:nvPicPr>
          <p:cNvPr id="50" name="図 49"/>
          <p:cNvPicPr>
            <a:picLocks noChangeAspect="1"/>
          </p:cNvPicPr>
          <p:nvPr/>
        </p:nvPicPr>
        <p:blipFill>
          <a:blip r:embed="rId2"/>
          <a:stretch>
            <a:fillRect/>
          </a:stretch>
        </p:blipFill>
        <p:spPr>
          <a:xfrm>
            <a:off x="1305347" y="3907096"/>
            <a:ext cx="926598" cy="767359"/>
          </a:xfrm>
          <a:prstGeom prst="rect">
            <a:avLst/>
          </a:prstGeom>
        </p:spPr>
      </p:pic>
      <p:pic>
        <p:nvPicPr>
          <p:cNvPr id="51" name="図 50"/>
          <p:cNvPicPr>
            <a:picLocks noChangeAspect="1"/>
          </p:cNvPicPr>
          <p:nvPr/>
        </p:nvPicPr>
        <p:blipFill>
          <a:blip r:embed="rId2"/>
          <a:stretch>
            <a:fillRect/>
          </a:stretch>
        </p:blipFill>
        <p:spPr>
          <a:xfrm>
            <a:off x="1305347" y="4748168"/>
            <a:ext cx="926598" cy="767359"/>
          </a:xfrm>
          <a:prstGeom prst="rect">
            <a:avLst/>
          </a:prstGeom>
        </p:spPr>
      </p:pic>
      <p:pic>
        <p:nvPicPr>
          <p:cNvPr id="52" name="図 51"/>
          <p:cNvPicPr>
            <a:picLocks noChangeAspect="1"/>
          </p:cNvPicPr>
          <p:nvPr/>
        </p:nvPicPr>
        <p:blipFill>
          <a:blip r:embed="rId2"/>
          <a:stretch>
            <a:fillRect/>
          </a:stretch>
        </p:blipFill>
        <p:spPr>
          <a:xfrm>
            <a:off x="1305347" y="5589240"/>
            <a:ext cx="926598" cy="767359"/>
          </a:xfrm>
          <a:prstGeom prst="rect">
            <a:avLst/>
          </a:prstGeom>
        </p:spPr>
      </p:pic>
      <p:cxnSp>
        <p:nvCxnSpPr>
          <p:cNvPr id="56" name="直線矢印コネクタ 55"/>
          <p:cNvCxnSpPr/>
          <p:nvPr/>
        </p:nvCxnSpPr>
        <p:spPr>
          <a:xfrm>
            <a:off x="1768646" y="2224952"/>
            <a:ext cx="40757" cy="648072"/>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a:off x="790947" y="3089048"/>
            <a:ext cx="113604"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1593379" y="3089048"/>
            <a:ext cx="175268"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H="1">
            <a:off x="873299" y="3953144"/>
            <a:ext cx="31252" cy="61528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1768647" y="3953144"/>
            <a:ext cx="184772" cy="57606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585267" y="4796731"/>
            <a:ext cx="319284"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1593379" y="4796731"/>
            <a:ext cx="175268"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p:nvPr/>
        </p:nvCxnSpPr>
        <p:spPr>
          <a:xfrm flipH="1">
            <a:off x="790947" y="5641777"/>
            <a:ext cx="113604"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1768647" y="5641777"/>
            <a:ext cx="256780" cy="596573"/>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7" name="四角形: 角を丸くする 1036"/>
          <p:cNvSpPr/>
          <p:nvPr/>
        </p:nvSpPr>
        <p:spPr>
          <a:xfrm>
            <a:off x="179512" y="1823574"/>
            <a:ext cx="2304256" cy="48457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矢印: 右 1037"/>
          <p:cNvSpPr/>
          <p:nvPr/>
        </p:nvSpPr>
        <p:spPr>
          <a:xfrm>
            <a:off x="2627784" y="3595716"/>
            <a:ext cx="504056" cy="134545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39" name="テキスト ボックス 1038"/>
              <p:cNvSpPr txBox="1"/>
              <p:nvPr/>
            </p:nvSpPr>
            <p:spPr>
              <a:xfrm>
                <a:off x="3347864" y="3716364"/>
                <a:ext cx="5400600" cy="12358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4000" b="0" i="1" smtClean="0">
                              <a:latin typeface="Cambria Math" panose="02040503050406030204" pitchFamily="18" charset="0"/>
                              <a:cs typeface="Times New Roman" panose="02020603050405020304" pitchFamily="18" charset="0"/>
                            </a:rPr>
                          </m:ctrlPr>
                        </m:sSubPr>
                        <m:e>
                          <m:r>
                            <a:rPr kumimoji="1" lang="en-US" altLang="ja-JP" sz="4000" b="0" i="1" smtClean="0">
                              <a:latin typeface="Cambria Math" panose="02040503050406030204" pitchFamily="18" charset="0"/>
                              <a:cs typeface="Times New Roman" panose="02020603050405020304" pitchFamily="18" charset="0"/>
                            </a:rPr>
                            <m:t>𝐹</m:t>
                          </m:r>
                        </m:e>
                        <m:sub>
                          <m:r>
                            <a:rPr kumimoji="1" lang="en-US" altLang="ja-JP" sz="4000" b="0" i="1" smtClean="0">
                              <a:latin typeface="Cambria Math" panose="02040503050406030204" pitchFamily="18" charset="0"/>
                              <a:cs typeface="Times New Roman" panose="02020603050405020304" pitchFamily="18" charset="0"/>
                            </a:rPr>
                            <m:t>𝑖𝑙</m:t>
                          </m:r>
                        </m:sub>
                      </m:sSub>
                      <m:r>
                        <a:rPr kumimoji="1" lang="en-US" altLang="ja-JP" sz="4000" b="0" i="1" smtClean="0">
                          <a:latin typeface="Cambria Math" panose="02040503050406030204" pitchFamily="18" charset="0"/>
                          <a:cs typeface="Times New Roman" panose="02020603050405020304" pitchFamily="18" charset="0"/>
                        </a:rPr>
                        <m:t>=</m:t>
                      </m:r>
                      <m:box>
                        <m:boxPr>
                          <m:ctrlPr>
                            <a:rPr kumimoji="1" lang="en-US" altLang="ja-JP" sz="4000" b="0" i="1" smtClean="0">
                              <a:latin typeface="Cambria Math" panose="02040503050406030204" pitchFamily="18" charset="0"/>
                              <a:cs typeface="Times New Roman" panose="02020603050405020304" pitchFamily="18" charset="0"/>
                            </a:rPr>
                          </m:ctrlPr>
                        </m:boxPr>
                        <m:e>
                          <m:argPr>
                            <m:argSz m:val="-1"/>
                          </m:argPr>
                          <m:f>
                            <m:fPr>
                              <m:ctrlPr>
                                <a:rPr kumimoji="1" lang="en-US" altLang="ja-JP" sz="4000" b="0" i="1" smtClean="0">
                                  <a:latin typeface="Cambria Math" panose="02040503050406030204" pitchFamily="18" charset="0"/>
                                  <a:cs typeface="Times New Roman" panose="02020603050405020304" pitchFamily="18" charset="0"/>
                                </a:rPr>
                              </m:ctrlPr>
                            </m:fPr>
                            <m:num>
                              <m:nary>
                                <m:naryPr>
                                  <m:chr m:val="∑"/>
                                  <m:limLoc m:val="subSup"/>
                                  <m:ctrlPr>
                                    <a:rPr kumimoji="1" lang="en-US" altLang="ja-JP" sz="4000" b="0" i="1" smtClean="0">
                                      <a:latin typeface="Cambria Math" panose="02040503050406030204" pitchFamily="18" charset="0"/>
                                      <a:cs typeface="Times New Roman" panose="02020603050405020304" pitchFamily="18" charset="0"/>
                                    </a:rPr>
                                  </m:ctrlPr>
                                </m:naryPr>
                                <m:sub>
                                  <m:r>
                                    <m:rPr>
                                      <m:brk m:alnAt="25"/>
                                    </m:rPr>
                                    <a:rPr kumimoji="1" lang="en-US" altLang="ja-JP" sz="4000" b="0" i="1" smtClean="0">
                                      <a:latin typeface="Cambria Math" panose="02040503050406030204" pitchFamily="18" charset="0"/>
                                      <a:cs typeface="Times New Roman" panose="02020603050405020304" pitchFamily="18" charset="0"/>
                                    </a:rPr>
                                    <m:t>𝑗</m:t>
                                  </m:r>
                                  <m:r>
                                    <a:rPr kumimoji="1" lang="en-US" altLang="ja-JP" sz="4000" b="0" i="1" smtClean="0">
                                      <a:latin typeface="Cambria Math" panose="02040503050406030204" pitchFamily="18" charset="0"/>
                                      <a:cs typeface="Times New Roman" panose="02020603050405020304" pitchFamily="18" charset="0"/>
                                    </a:rPr>
                                    <m:t>=1</m:t>
                                  </m:r>
                                </m:sub>
                                <m:sup>
                                  <m:sSub>
                                    <m:sSubPr>
                                      <m:ctrlPr>
                                        <a:rPr kumimoji="1" lang="en-US" altLang="ja-JP" sz="4000" b="0" i="1" smtClean="0">
                                          <a:latin typeface="Cambria Math" panose="02040503050406030204" pitchFamily="18" charset="0"/>
                                          <a:cs typeface="Times New Roman" panose="02020603050405020304" pitchFamily="18" charset="0"/>
                                        </a:rPr>
                                      </m:ctrlPr>
                                    </m:sSubPr>
                                    <m:e>
                                      <m:r>
                                        <a:rPr kumimoji="1" lang="en-US" altLang="ja-JP" sz="4000" b="0" i="1" smtClean="0">
                                          <a:latin typeface="Cambria Math" panose="02040503050406030204" pitchFamily="18" charset="0"/>
                                          <a:cs typeface="Times New Roman" panose="02020603050405020304" pitchFamily="18" charset="0"/>
                                        </a:rPr>
                                        <m:t>𝑛</m:t>
                                      </m:r>
                                    </m:e>
                                    <m:sub>
                                      <m:r>
                                        <a:rPr kumimoji="1" lang="en-US" altLang="ja-JP" sz="4000" b="0" i="1" smtClean="0">
                                          <a:latin typeface="Cambria Math" panose="02040503050406030204" pitchFamily="18" charset="0"/>
                                          <a:cs typeface="Times New Roman" panose="02020603050405020304" pitchFamily="18" charset="0"/>
                                        </a:rPr>
                                        <m:t>𝑡𝑟𝑒𝑒</m:t>
                                      </m:r>
                                    </m:sub>
                                  </m:sSub>
                                </m:sup>
                                <m:e>
                                  <m:nary>
                                    <m:naryPr>
                                      <m:chr m:val="∑"/>
                                      <m:limLoc m:val="subSup"/>
                                      <m:supHide m:val="on"/>
                                      <m:ctrlPr>
                                        <a:rPr kumimoji="1" lang="en-US" altLang="ja-JP" sz="4000" b="0" i="1" smtClean="0">
                                          <a:latin typeface="Cambria Math" panose="02040503050406030204" pitchFamily="18" charset="0"/>
                                          <a:cs typeface="Times New Roman" panose="02020603050405020304" pitchFamily="18" charset="0"/>
                                        </a:rPr>
                                      </m:ctrlPr>
                                    </m:naryPr>
                                    <m:sub>
                                      <m:r>
                                        <m:rPr>
                                          <m:brk m:alnAt="9"/>
                                        </m:rPr>
                                        <a:rPr kumimoji="1" lang="en-US" altLang="ja-JP" sz="4000" b="0" i="1" smtClean="0">
                                          <a:latin typeface="Cambria Math" panose="02040503050406030204" pitchFamily="18" charset="0"/>
                                          <a:cs typeface="Times New Roman" panose="02020603050405020304" pitchFamily="18" charset="0"/>
                                        </a:rPr>
                                        <m:t>𝑘</m:t>
                                      </m:r>
                                      <m:r>
                                        <a:rPr kumimoji="1" lang="en-US" altLang="ja-JP" sz="4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ja-JP" sz="40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brk m:alnAt="9"/>
                                            </m:rPr>
                                            <a:rPr kumimoji="1" lang="en-US" altLang="ja-JP" sz="4000" b="0" i="1" smtClean="0">
                                              <a:latin typeface="Cambria Math" panose="02040503050406030204" pitchFamily="18" charset="0"/>
                                              <a:ea typeface="Cambria Math" panose="02040503050406030204" pitchFamily="18" charset="0"/>
                                              <a:cs typeface="Times New Roman" panose="02020603050405020304" pitchFamily="18" charset="0"/>
                                            </a:rPr>
                                            <m:t>𝐻</m:t>
                                          </m:r>
                                        </m:e>
                                        <m:sub>
                                          <m:r>
                                            <m:rPr>
                                              <m:brk m:alnAt="9"/>
                                            </m:rPr>
                                            <a:rPr kumimoji="1" lang="en-US" altLang="ja-JP" sz="4000" b="0" i="1" smtClean="0">
                                              <a:latin typeface="Cambria Math" panose="02040503050406030204" pitchFamily="18" charset="0"/>
                                              <a:ea typeface="Cambria Math" panose="02040503050406030204" pitchFamily="18" charset="0"/>
                                              <a:cs typeface="Times New Roman" panose="02020603050405020304" pitchFamily="18" charset="0"/>
                                            </a:rPr>
                                            <m:t>𝑖</m:t>
                                          </m:r>
                                          <m:r>
                                            <a:rPr kumimoji="1" lang="en-US" altLang="ja-JP" sz="4000" b="0" i="1" smtClean="0">
                                              <a:latin typeface="Cambria Math" panose="02040503050406030204" pitchFamily="18" charset="0"/>
                                              <a:ea typeface="Cambria Math" panose="02040503050406030204" pitchFamily="18" charset="0"/>
                                              <a:cs typeface="Times New Roman" panose="02020603050405020304" pitchFamily="18" charset="0"/>
                                            </a:rPr>
                                            <m:t>𝑗𝑙</m:t>
                                          </m:r>
                                        </m:sub>
                                      </m:sSub>
                                    </m:sub>
                                    <m:sup/>
                                    <m:e>
                                      <m:sSub>
                                        <m:sSubPr>
                                          <m:ctrlPr>
                                            <a:rPr kumimoji="1" lang="en-US" altLang="ja-JP" sz="4000" b="0" i="1" smtClean="0">
                                              <a:latin typeface="Cambria Math" panose="02040503050406030204" pitchFamily="18" charset="0"/>
                                              <a:cs typeface="Times New Roman" panose="02020603050405020304" pitchFamily="18" charset="0"/>
                                            </a:rPr>
                                          </m:ctrlPr>
                                        </m:sSubPr>
                                        <m:e>
                                          <m:r>
                                            <a:rPr kumimoji="1" lang="en-US" altLang="ja-JP" sz="4000" b="0" i="1" smtClean="0">
                                              <a:latin typeface="Cambria Math" panose="02040503050406030204" pitchFamily="18" charset="0"/>
                                              <a:cs typeface="Times New Roman" panose="02020603050405020304" pitchFamily="18" charset="0"/>
                                            </a:rPr>
                                            <m:t>𝐿</m:t>
                                          </m:r>
                                        </m:e>
                                        <m:sub>
                                          <m:r>
                                            <a:rPr kumimoji="1" lang="en-US" altLang="ja-JP" sz="4000" b="0" i="1" smtClean="0">
                                              <a:latin typeface="Cambria Math" panose="02040503050406030204" pitchFamily="18" charset="0"/>
                                              <a:cs typeface="Times New Roman" panose="02020603050405020304" pitchFamily="18" charset="0"/>
                                            </a:rPr>
                                            <m:t>𝑖𝑗𝑘</m:t>
                                          </m:r>
                                        </m:sub>
                                      </m:sSub>
                                    </m:e>
                                  </m:nary>
                                </m:e>
                              </m:nary>
                            </m:num>
                            <m:den>
                              <m:sSub>
                                <m:sSubPr>
                                  <m:ctrlPr>
                                    <a:rPr kumimoji="1" lang="en-US" altLang="ja-JP" sz="4000" b="0" i="1" smtClean="0">
                                      <a:latin typeface="Cambria Math" panose="02040503050406030204" pitchFamily="18" charset="0"/>
                                      <a:cs typeface="Times New Roman" panose="02020603050405020304" pitchFamily="18" charset="0"/>
                                    </a:rPr>
                                  </m:ctrlPr>
                                </m:sSubPr>
                                <m:e>
                                  <m:r>
                                    <a:rPr kumimoji="1" lang="en-US" altLang="ja-JP" sz="4000" b="0" i="1" smtClean="0">
                                      <a:latin typeface="Cambria Math" panose="02040503050406030204" pitchFamily="18" charset="0"/>
                                      <a:cs typeface="Times New Roman" panose="02020603050405020304" pitchFamily="18" charset="0"/>
                                    </a:rPr>
                                    <m:t>𝑛</m:t>
                                  </m:r>
                                </m:e>
                                <m:sub>
                                  <m:r>
                                    <a:rPr kumimoji="1" lang="en-US" altLang="ja-JP" sz="4000" b="0" i="1" smtClean="0">
                                      <a:latin typeface="Cambria Math" panose="02040503050406030204" pitchFamily="18" charset="0"/>
                                      <a:cs typeface="Times New Roman" panose="02020603050405020304" pitchFamily="18" charset="0"/>
                                    </a:rPr>
                                    <m:t>𝑡𝑟𝑒𝑒</m:t>
                                  </m:r>
                                </m:sub>
                              </m:sSub>
                            </m:den>
                          </m:f>
                        </m:e>
                      </m:box>
                    </m:oMath>
                  </m:oMathPara>
                </a14:m>
                <a:endParaRPr kumimoji="1" lang="ja-JP" altLang="en-US" sz="4000" i="1" dirty="0">
                  <a:latin typeface="Times New Roman" panose="02020603050405020304" pitchFamily="18" charset="0"/>
                  <a:cs typeface="Times New Roman" panose="02020603050405020304" pitchFamily="18" charset="0"/>
                </a:endParaRPr>
              </a:p>
            </p:txBody>
          </p:sp>
        </mc:Choice>
        <mc:Fallback xmlns="">
          <p:sp>
            <p:nvSpPr>
              <p:cNvPr id="1039" name="テキスト ボックス 1038"/>
              <p:cNvSpPr txBox="1">
                <a:spLocks noRot="1" noChangeAspect="1" noMove="1" noResize="1" noEditPoints="1" noAdjustHandles="1" noChangeArrowheads="1" noChangeShapeType="1" noTextEdit="1"/>
              </p:cNvSpPr>
              <p:nvPr/>
            </p:nvSpPr>
            <p:spPr>
              <a:xfrm>
                <a:off x="3347864" y="3716364"/>
                <a:ext cx="5400600" cy="1235851"/>
              </a:xfrm>
              <a:prstGeom prst="rect">
                <a:avLst/>
              </a:prstGeom>
              <a:blipFill>
                <a:blip r:embed="rId3"/>
                <a:stretch>
                  <a:fillRect/>
                </a:stretch>
              </a:blipFill>
            </p:spPr>
            <p:txBody>
              <a:bodyPr/>
              <a:lstStyle/>
              <a:p>
                <a:r>
                  <a:rPr lang="ja-JP" altLang="en-US">
                    <a:noFill/>
                  </a:rPr>
                  <a:t> </a:t>
                </a:r>
              </a:p>
            </p:txBody>
          </p:sp>
        </mc:Fallback>
      </mc:AlternateContent>
      <p:sp>
        <p:nvSpPr>
          <p:cNvPr id="32" name="楕円 31"/>
          <p:cNvSpPr/>
          <p:nvPr/>
        </p:nvSpPr>
        <p:spPr>
          <a:xfrm>
            <a:off x="616518" y="2434511"/>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890114" y="3284984"/>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816916" y="4239757"/>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1843818" y="4246467"/>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1436056" y="4959837"/>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597378" y="5784808"/>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634521" y="5063414"/>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p:cNvSpPr/>
          <p:nvPr/>
        </p:nvSpPr>
        <p:spPr>
          <a:xfrm>
            <a:off x="1867754" y="5950961"/>
            <a:ext cx="288032" cy="250693"/>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6516216" y="2710661"/>
            <a:ext cx="2113079" cy="646331"/>
          </a:xfrm>
          <a:prstGeom prst="rect">
            <a:avLst/>
          </a:prstGeom>
          <a:ln>
            <a:solidFill>
              <a:srgbClr val="92D050"/>
            </a:solidFill>
          </a:ln>
        </p:spPr>
        <p:txBody>
          <a:bodyPr wrap="none">
            <a:spAutoFit/>
          </a:bodyPr>
          <a:lstStyle/>
          <a:p>
            <a:r>
              <a:rPr lang="ja-JP" altLang="en-US" dirty="0"/>
              <a:t>あるモデルにおける</a:t>
            </a:r>
            <a:endParaRPr lang="en-US" altLang="ja-JP" dirty="0"/>
          </a:p>
          <a:p>
            <a:r>
              <a:rPr lang="ja-JP" altLang="en-US" dirty="0"/>
              <a:t>ある変数の貢献</a:t>
            </a:r>
          </a:p>
        </p:txBody>
      </p:sp>
      <p:sp>
        <p:nvSpPr>
          <p:cNvPr id="5" name="四角形: 角を丸くする 4"/>
          <p:cNvSpPr/>
          <p:nvPr/>
        </p:nvSpPr>
        <p:spPr>
          <a:xfrm>
            <a:off x="6084168" y="3717032"/>
            <a:ext cx="2304256" cy="73504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4" idx="2"/>
            <a:endCxn id="5" idx="0"/>
          </p:cNvCxnSpPr>
          <p:nvPr/>
        </p:nvCxnSpPr>
        <p:spPr>
          <a:xfrm flipH="1">
            <a:off x="7236296" y="3356992"/>
            <a:ext cx="336460" cy="36004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3203848" y="6530860"/>
            <a:ext cx="5842992" cy="276999"/>
          </a:xfrm>
          <a:prstGeom prst="rect">
            <a:avLst/>
          </a:prstGeom>
        </p:spPr>
        <p:txBody>
          <a:bodyPr wrap="square">
            <a:spAutoFit/>
          </a:bodyPr>
          <a:lstStyle/>
          <a:p>
            <a:r>
              <a:rPr lang="en-US" altLang="ja-JP" sz="1200" dirty="0"/>
              <a:t>Bootstrap</a:t>
            </a:r>
            <a:r>
              <a:rPr lang="ja-JP" altLang="en-US" sz="1200" dirty="0"/>
              <a:t>の時点で事例 </a:t>
            </a:r>
            <a:r>
              <a:rPr lang="en-US" altLang="ja-JP" sz="1200" dirty="0"/>
              <a:t>X</a:t>
            </a:r>
            <a:r>
              <a:rPr lang="en-US" altLang="ja-JP" sz="1200" baseline="-25000" dirty="0"/>
              <a:t>i</a:t>
            </a:r>
            <a:r>
              <a:rPr lang="ja-JP" altLang="en-US" sz="1200" baseline="-25000" dirty="0"/>
              <a:t> </a:t>
            </a:r>
            <a:r>
              <a:rPr lang="ja-JP" altLang="en-US" sz="1200" dirty="0"/>
              <a:t>が除外されたもの、変数 </a:t>
            </a:r>
            <a:r>
              <a:rPr lang="en-US" altLang="ja-JP" sz="1200" i="1" dirty="0">
                <a:latin typeface="Times New Roman" panose="02020603050405020304" pitchFamily="18" charset="0"/>
                <a:cs typeface="Times New Roman" panose="02020603050405020304" pitchFamily="18" charset="0"/>
              </a:rPr>
              <a:t>x</a:t>
            </a:r>
            <a:r>
              <a:rPr lang="en-US" altLang="ja-JP" sz="1200" i="1" baseline="-25000" dirty="0">
                <a:latin typeface="Times New Roman" panose="02020603050405020304" pitchFamily="18" charset="0"/>
                <a:cs typeface="Times New Roman" panose="02020603050405020304" pitchFamily="18" charset="0"/>
              </a:rPr>
              <a:t>l</a:t>
            </a:r>
            <a:r>
              <a:rPr lang="ja-JP" altLang="en-US" sz="1200" i="1" baseline="-25000" dirty="0">
                <a:latin typeface="Times New Roman" panose="02020603050405020304" pitchFamily="18" charset="0"/>
                <a:cs typeface="Times New Roman" panose="02020603050405020304" pitchFamily="18" charset="0"/>
              </a:rPr>
              <a:t> </a:t>
            </a:r>
            <a:r>
              <a:rPr lang="ja-JP" altLang="en-US" sz="1200" dirty="0"/>
              <a:t>が登場しないものは計算されない</a:t>
            </a:r>
          </a:p>
        </p:txBody>
      </p:sp>
    </p:spTree>
    <p:extLst>
      <p:ext uri="{BB962C8B-B14F-4D97-AF65-F5344CB8AC3E}">
        <p14:creationId xmlns:p14="http://schemas.microsoft.com/office/powerpoint/2010/main" val="145135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51000" y="4196695"/>
            <a:ext cx="5473128" cy="2400657"/>
          </a:xfrm>
          <a:prstGeom prst="rect">
            <a:avLst/>
          </a:prstGeom>
          <a:ln>
            <a:solidFill>
              <a:srgbClr val="00B0F0"/>
            </a:solidFill>
          </a:ln>
        </p:spPr>
        <p:txBody>
          <a:bodyPr wrap="square">
            <a:spAutoFit/>
          </a:bodyPr>
          <a:lstStyle/>
          <a:p>
            <a:r>
              <a:rPr lang="en-US" altLang="ja-JP" sz="1000" dirty="0">
                <a:solidFill>
                  <a:srgbClr val="92D050"/>
                </a:solidFill>
              </a:rPr>
              <a:t>#</a:t>
            </a:r>
            <a:r>
              <a:rPr lang="ja-JP" altLang="en-US" sz="1000" dirty="0">
                <a:solidFill>
                  <a:srgbClr val="92D050"/>
                </a:solidFill>
              </a:rPr>
              <a:t> (続き)</a:t>
            </a:r>
          </a:p>
          <a:p>
            <a:r>
              <a:rPr lang="en-US" altLang="ja-JP" sz="1000" dirty="0"/>
              <a:t>library(</a:t>
            </a:r>
            <a:r>
              <a:rPr lang="en-US" altLang="ja-JP" sz="1000" dirty="0" err="1"/>
              <a:t>rgl</a:t>
            </a:r>
            <a:r>
              <a:rPr lang="en-US" altLang="ja-JP" sz="1000" dirty="0"/>
              <a:t>)</a:t>
            </a:r>
          </a:p>
          <a:p>
            <a:r>
              <a:rPr lang="en-US" altLang="ja-JP" sz="1000" dirty="0" err="1"/>
              <a:t>rgl</a:t>
            </a:r>
            <a:r>
              <a:rPr lang="en-US" altLang="ja-JP" sz="1000" dirty="0"/>
              <a:t>::plot3d(</a:t>
            </a:r>
            <a:r>
              <a:rPr lang="en-US" altLang="ja-JP" sz="1000" dirty="0" err="1"/>
              <a:t>ff$X</a:t>
            </a:r>
            <a:r>
              <a:rPr lang="en-US" altLang="ja-JP" sz="1000" dirty="0"/>
              <a:t>[,2],</a:t>
            </a:r>
            <a:r>
              <a:rPr lang="en-US" altLang="ja-JP" sz="1000" dirty="0" err="1"/>
              <a:t>ff$X</a:t>
            </a:r>
            <a:r>
              <a:rPr lang="en-US" altLang="ja-JP" sz="1000" dirty="0"/>
              <a:t>[,3],apply(</a:t>
            </a:r>
            <a:r>
              <a:rPr lang="en-US" altLang="ja-JP" sz="1000" dirty="0" err="1"/>
              <a:t>ff$FCmatrix</a:t>
            </a:r>
            <a:r>
              <a:rPr lang="en-US" altLang="ja-JP" sz="1000" dirty="0"/>
              <a:t>[,2:3],1,sum),</a:t>
            </a:r>
          </a:p>
          <a:p>
            <a:r>
              <a:rPr lang="en-US" altLang="ja-JP" sz="1000" dirty="0"/>
              <a:t>            </a:t>
            </a:r>
            <a:r>
              <a:rPr lang="en-US" altLang="ja-JP" sz="1000" dirty="0">
                <a:solidFill>
                  <a:srgbClr val="92D050"/>
                </a:solidFill>
              </a:rPr>
              <a:t>#add some </a:t>
            </a:r>
            <a:r>
              <a:rPr lang="en-US" altLang="ja-JP" sz="1000" dirty="0" err="1">
                <a:solidFill>
                  <a:srgbClr val="92D050"/>
                </a:solidFill>
              </a:rPr>
              <a:t>colour</a:t>
            </a:r>
            <a:r>
              <a:rPr lang="en-US" altLang="ja-JP" sz="1000" dirty="0">
                <a:solidFill>
                  <a:srgbClr val="92D050"/>
                </a:solidFill>
              </a:rPr>
              <a:t> gradients to ease visualization</a:t>
            </a:r>
          </a:p>
          <a:p>
            <a:r>
              <a:rPr lang="en-US" altLang="ja-JP" sz="1000" dirty="0">
                <a:solidFill>
                  <a:srgbClr val="92D050"/>
                </a:solidFill>
              </a:rPr>
              <a:t>            #</a:t>
            </a:r>
            <a:r>
              <a:rPr lang="en-US" altLang="ja-JP" sz="1000" dirty="0" err="1">
                <a:solidFill>
                  <a:srgbClr val="92D050"/>
                </a:solidFill>
              </a:rPr>
              <a:t>box.outliers</a:t>
            </a:r>
            <a:r>
              <a:rPr lang="en-US" altLang="ja-JP" sz="1000" dirty="0">
                <a:solidFill>
                  <a:srgbClr val="92D050"/>
                </a:solidFill>
              </a:rPr>
              <a:t> </a:t>
            </a:r>
            <a:r>
              <a:rPr lang="en-US" altLang="ja-JP" sz="1000" dirty="0" err="1">
                <a:solidFill>
                  <a:srgbClr val="92D050"/>
                </a:solidFill>
              </a:rPr>
              <a:t>squese</a:t>
            </a:r>
            <a:r>
              <a:rPr lang="en-US" altLang="ja-JP" sz="1000" dirty="0">
                <a:solidFill>
                  <a:srgbClr val="92D050"/>
                </a:solidFill>
              </a:rPr>
              <a:t> all observations in a 2 </a:t>
            </a:r>
            <a:r>
              <a:rPr lang="en-US" altLang="ja-JP" sz="1000" dirty="0" err="1">
                <a:solidFill>
                  <a:srgbClr val="92D050"/>
                </a:solidFill>
              </a:rPr>
              <a:t>std.dev</a:t>
            </a:r>
            <a:r>
              <a:rPr lang="en-US" altLang="ja-JP" sz="1000" dirty="0">
                <a:solidFill>
                  <a:srgbClr val="92D050"/>
                </a:solidFill>
              </a:rPr>
              <a:t> box</a:t>
            </a:r>
          </a:p>
          <a:p>
            <a:r>
              <a:rPr lang="en-US" altLang="ja-JP" sz="1000" dirty="0">
                <a:solidFill>
                  <a:srgbClr val="92D050"/>
                </a:solidFill>
              </a:rPr>
              <a:t>            #</a:t>
            </a:r>
            <a:r>
              <a:rPr lang="en-US" altLang="ja-JP" sz="1000" dirty="0" err="1">
                <a:solidFill>
                  <a:srgbClr val="92D050"/>
                </a:solidFill>
              </a:rPr>
              <a:t>univariately</a:t>
            </a:r>
            <a:r>
              <a:rPr lang="en-US" altLang="ja-JP" sz="1000" dirty="0">
                <a:solidFill>
                  <a:srgbClr val="92D050"/>
                </a:solidFill>
              </a:rPr>
              <a:t> for a vector or matrix and normalize to [0;1]</a:t>
            </a:r>
          </a:p>
          <a:p>
            <a:r>
              <a:rPr lang="en-US" altLang="ja-JP" sz="1000" dirty="0"/>
              <a:t>            col=</a:t>
            </a:r>
            <a:r>
              <a:rPr lang="en-US" altLang="ja-JP" sz="1000" dirty="0" err="1"/>
              <a:t>fcol</a:t>
            </a:r>
            <a:r>
              <a:rPr lang="en-US" altLang="ja-JP" sz="1000" dirty="0"/>
              <a:t>(ff,2,orderByImportance=FALSE))</a:t>
            </a:r>
          </a:p>
          <a:p>
            <a:endParaRPr lang="en-US" altLang="ja-JP" sz="1000" dirty="0">
              <a:solidFill>
                <a:srgbClr val="92D050"/>
              </a:solidFill>
            </a:endParaRPr>
          </a:p>
          <a:p>
            <a:r>
              <a:rPr lang="en-US" altLang="ja-JP" sz="1000" dirty="0">
                <a:solidFill>
                  <a:srgbClr val="92D050"/>
                </a:solidFill>
              </a:rPr>
              <a:t>#add grid convolution/interpolation</a:t>
            </a:r>
          </a:p>
          <a:p>
            <a:r>
              <a:rPr lang="en-US" altLang="ja-JP" sz="1000" dirty="0">
                <a:solidFill>
                  <a:srgbClr val="92D050"/>
                </a:solidFill>
              </a:rPr>
              <a:t>#make grid with current function</a:t>
            </a:r>
          </a:p>
          <a:p>
            <a:r>
              <a:rPr lang="en-US" altLang="ja-JP" sz="1000" dirty="0"/>
              <a:t>grid23 = </a:t>
            </a:r>
            <a:r>
              <a:rPr lang="en-US" altLang="ja-JP" sz="1000" dirty="0" err="1"/>
              <a:t>convolute_grid</a:t>
            </a:r>
            <a:r>
              <a:rPr lang="en-US" altLang="ja-JP" sz="1000" dirty="0"/>
              <a:t>(</a:t>
            </a:r>
            <a:r>
              <a:rPr lang="en-US" altLang="ja-JP" sz="1000" dirty="0" err="1"/>
              <a:t>ff,Xi</a:t>
            </a:r>
            <a:r>
              <a:rPr lang="en-US" altLang="ja-JP" sz="1000" dirty="0"/>
              <a:t>=2:3,userArgs.kknn=</a:t>
            </a:r>
            <a:r>
              <a:rPr lang="ja-JP" altLang="en-US" sz="1000" dirty="0"/>
              <a:t> </a:t>
            </a:r>
            <a:r>
              <a:rPr lang="en-US" altLang="ja-JP" sz="1000" dirty="0" err="1"/>
              <a:t>alist</a:t>
            </a:r>
            <a:r>
              <a:rPr lang="en-US" altLang="ja-JP" sz="1000" dirty="0"/>
              <a:t>(k=25,kernel="</a:t>
            </a:r>
            <a:r>
              <a:rPr lang="en-US" altLang="ja-JP" sz="1000" dirty="0" err="1"/>
              <a:t>gaus</a:t>
            </a:r>
            <a:r>
              <a:rPr lang="en-US" altLang="ja-JP" sz="1000" dirty="0"/>
              <a:t>"),grid=50,zoom=1.2)</a:t>
            </a:r>
          </a:p>
          <a:p>
            <a:endParaRPr lang="en-US" altLang="ja-JP" sz="1000" dirty="0">
              <a:solidFill>
                <a:srgbClr val="92D050"/>
              </a:solidFill>
            </a:endParaRPr>
          </a:p>
          <a:p>
            <a:r>
              <a:rPr lang="en-US" altLang="ja-JP" sz="1000" dirty="0">
                <a:solidFill>
                  <a:srgbClr val="92D050"/>
                </a:solidFill>
              </a:rPr>
              <a:t>#apply grid on 3d-plot</a:t>
            </a:r>
          </a:p>
          <a:p>
            <a:r>
              <a:rPr lang="en-US" altLang="ja-JP" sz="1000" dirty="0" err="1"/>
              <a:t>rgl</a:t>
            </a:r>
            <a:r>
              <a:rPr lang="en-US" altLang="ja-JP" sz="1000" dirty="0"/>
              <a:t>::persp3d(unique(grid23[,2]),unique(grid23[,3]),grid23[,1],alpha=0.3,</a:t>
            </a:r>
          </a:p>
          <a:p>
            <a:r>
              <a:rPr lang="en-US" altLang="ja-JP" sz="1000" dirty="0"/>
              <a:t>             col=c("</a:t>
            </a:r>
            <a:r>
              <a:rPr lang="en-US" altLang="ja-JP" sz="1000" dirty="0" err="1"/>
              <a:t>black","grey</a:t>
            </a:r>
            <a:r>
              <a:rPr lang="en-US" altLang="ja-JP" sz="1000" dirty="0"/>
              <a:t>"),add=TRUE)</a:t>
            </a:r>
            <a:endParaRPr lang="ja-JP" altLang="en-US" sz="1000" dirty="0"/>
          </a:p>
        </p:txBody>
      </p:sp>
      <p:pic>
        <p:nvPicPr>
          <p:cNvPr id="4" name="図 3"/>
          <p:cNvPicPr>
            <a:picLocks noChangeAspect="1"/>
          </p:cNvPicPr>
          <p:nvPr/>
        </p:nvPicPr>
        <p:blipFill>
          <a:blip r:embed="rId2"/>
          <a:stretch>
            <a:fillRect/>
          </a:stretch>
        </p:blipFill>
        <p:spPr>
          <a:xfrm>
            <a:off x="4428504" y="1292610"/>
            <a:ext cx="4607992" cy="4440646"/>
          </a:xfrm>
          <a:prstGeom prst="rect">
            <a:avLst/>
          </a:prstGeom>
        </p:spPr>
      </p:pic>
      <p:sp>
        <p:nvSpPr>
          <p:cNvPr id="2" name="タイトル 1"/>
          <p:cNvSpPr>
            <a:spLocks noGrp="1"/>
          </p:cNvSpPr>
          <p:nvPr>
            <p:ph type="title"/>
          </p:nvPr>
        </p:nvSpPr>
        <p:spPr>
          <a:xfrm>
            <a:off x="457200" y="533400"/>
            <a:ext cx="8229600" cy="807368"/>
          </a:xfrm>
        </p:spPr>
        <p:txBody>
          <a:bodyPr>
            <a:normAutofit/>
          </a:bodyPr>
          <a:lstStyle/>
          <a:p>
            <a:r>
              <a:rPr lang="en-US" altLang="ja-JP" sz="3200" dirty="0"/>
              <a:t>Feature</a:t>
            </a:r>
            <a:r>
              <a:rPr lang="ja-JP" altLang="en-US" sz="3200" dirty="0"/>
              <a:t> </a:t>
            </a:r>
            <a:r>
              <a:rPr lang="en-US" altLang="ja-JP" sz="3200" dirty="0"/>
              <a:t>Contribution</a:t>
            </a:r>
            <a:endParaRPr kumimoji="1" lang="ja-JP" altLang="en-US" sz="3200" dirty="0"/>
          </a:p>
        </p:txBody>
      </p:sp>
      <p:sp>
        <p:nvSpPr>
          <p:cNvPr id="3" name="コンテンツ プレースホルダー 2"/>
          <p:cNvSpPr>
            <a:spLocks noGrp="1"/>
          </p:cNvSpPr>
          <p:nvPr>
            <p:ph idx="1"/>
          </p:nvPr>
        </p:nvSpPr>
        <p:spPr>
          <a:xfrm>
            <a:off x="457200" y="1412776"/>
            <a:ext cx="8229600" cy="1296144"/>
          </a:xfrm>
        </p:spPr>
        <p:txBody>
          <a:bodyPr>
            <a:normAutofit/>
          </a:bodyPr>
          <a:lstStyle/>
          <a:p>
            <a:pPr marL="0" indent="0">
              <a:buNone/>
            </a:pPr>
            <a:r>
              <a:rPr kumimoji="1" lang="en-US" altLang="ja-JP" sz="1700" dirty="0" err="1"/>
              <a:t>Rgl</a:t>
            </a:r>
            <a:r>
              <a:rPr kumimoji="1" lang="ja-JP" altLang="en-US" sz="1700" dirty="0"/>
              <a:t>パッケージに渡すことで変数間の相互作用も観察できる</a:t>
            </a:r>
            <a:endParaRPr kumimoji="1" lang="ja-JP" altLang="en-US" sz="2000" dirty="0"/>
          </a:p>
        </p:txBody>
      </p:sp>
      <p:pic>
        <p:nvPicPr>
          <p:cNvPr id="8" name="図 7"/>
          <p:cNvPicPr>
            <a:picLocks noChangeAspect="1"/>
          </p:cNvPicPr>
          <p:nvPr/>
        </p:nvPicPr>
        <p:blipFill>
          <a:blip r:embed="rId3"/>
          <a:stretch>
            <a:fillRect/>
          </a:stretch>
        </p:blipFill>
        <p:spPr>
          <a:xfrm>
            <a:off x="278607" y="2024844"/>
            <a:ext cx="3240360" cy="1512167"/>
          </a:xfrm>
          <a:prstGeom prst="rect">
            <a:avLst/>
          </a:prstGeom>
        </p:spPr>
      </p:pic>
      <p:sp>
        <p:nvSpPr>
          <p:cNvPr id="9" name="矢印: 右 8"/>
          <p:cNvSpPr/>
          <p:nvPr/>
        </p:nvSpPr>
        <p:spPr>
          <a:xfrm>
            <a:off x="3923928" y="2348880"/>
            <a:ext cx="683169"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11560" y="3598867"/>
            <a:ext cx="3029997" cy="276999"/>
          </a:xfrm>
          <a:prstGeom prst="rect">
            <a:avLst/>
          </a:prstGeom>
        </p:spPr>
        <p:txBody>
          <a:bodyPr wrap="none">
            <a:spAutoFit/>
          </a:bodyPr>
          <a:lstStyle/>
          <a:p>
            <a:r>
              <a:rPr lang="en-US" altLang="ja-JP" sz="1200" dirty="0"/>
              <a:t>X2</a:t>
            </a:r>
            <a:r>
              <a:rPr lang="ja-JP" altLang="en-US" sz="1200" dirty="0"/>
              <a:t>の大きさでグラデーションを作ってプロット</a:t>
            </a:r>
          </a:p>
        </p:txBody>
      </p:sp>
    </p:spTree>
    <p:extLst>
      <p:ext uri="{BB962C8B-B14F-4D97-AF65-F5344CB8AC3E}">
        <p14:creationId xmlns:p14="http://schemas.microsoft.com/office/powerpoint/2010/main" val="905195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矢印コネクタ 4"/>
          <p:cNvCxnSpPr/>
          <p:nvPr/>
        </p:nvCxnSpPr>
        <p:spPr>
          <a:xfrm>
            <a:off x="914311" y="5403095"/>
            <a:ext cx="417576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387384" y="3961640"/>
            <a:ext cx="4633248" cy="584775"/>
          </a:xfrm>
          <a:prstGeom prst="rect">
            <a:avLst/>
          </a:prstGeom>
          <a:noFill/>
        </p:spPr>
        <p:txBody>
          <a:bodyPr wrap="square" rtlCol="0">
            <a:spAutoFit/>
          </a:bodyPr>
          <a:lstStyle/>
          <a:p>
            <a:r>
              <a:rPr lang="ja-JP" altLang="en-US" sz="1600" dirty="0"/>
              <a:t>ある事例 </a:t>
            </a:r>
            <a:r>
              <a:rPr lang="en-US" altLang="ja-JP" sz="1600" i="1" dirty="0">
                <a:latin typeface="Times New Roman" panose="02020603050405020304" pitchFamily="18" charset="0"/>
                <a:cs typeface="Times New Roman" panose="02020603050405020304" pitchFamily="18" charset="0"/>
              </a:rPr>
              <a:t>X</a:t>
            </a:r>
            <a:r>
              <a:rPr lang="en-US" altLang="ja-JP" sz="1600" i="1" baseline="-25000" dirty="0">
                <a:latin typeface="Times New Roman" panose="02020603050405020304" pitchFamily="18" charset="0"/>
                <a:cs typeface="Times New Roman" panose="02020603050405020304" pitchFamily="18" charset="0"/>
              </a:rPr>
              <a:t>i</a:t>
            </a:r>
            <a:r>
              <a:rPr lang="ja-JP" altLang="en-US" sz="1600" dirty="0">
                <a:latin typeface="Times New Roman" panose="02020603050405020304" pitchFamily="18" charset="0"/>
                <a:cs typeface="Times New Roman" panose="02020603050405020304" pitchFamily="18" charset="0"/>
              </a:rPr>
              <a:t> </a:t>
            </a:r>
            <a:r>
              <a:rPr lang="ja-JP" altLang="en-US" sz="1600" dirty="0"/>
              <a:t>がクラス</a:t>
            </a:r>
            <a:r>
              <a:rPr lang="en-US" altLang="ja-JP" sz="1600" dirty="0"/>
              <a:t>A</a:t>
            </a:r>
            <a:r>
              <a:rPr lang="ja-JP" altLang="en-US" sz="1600" i="1" dirty="0">
                <a:latin typeface="Times New Roman" panose="02020603050405020304" pitchFamily="18" charset="0"/>
                <a:cs typeface="Times New Roman" panose="02020603050405020304" pitchFamily="18" charset="0"/>
              </a:rPr>
              <a:t> </a:t>
            </a:r>
            <a:r>
              <a:rPr lang="ja-JP" altLang="en-US" sz="1600" dirty="0"/>
              <a:t>に所属する確率は　</a:t>
            </a:r>
            <a:r>
              <a:rPr lang="en-US" altLang="ja-JP" sz="1600" i="1" dirty="0">
                <a:latin typeface="Times New Roman" panose="02020603050405020304" pitchFamily="18" charset="0"/>
                <a:cs typeface="Times New Roman" panose="02020603050405020304" pitchFamily="18" charset="0"/>
              </a:rPr>
              <a:t>P</a:t>
            </a:r>
            <a:r>
              <a:rPr lang="en-US" altLang="ja-JP" sz="1600" i="1" baseline="-25000" dirty="0">
                <a:latin typeface="Times New Roman" panose="02020603050405020304" pitchFamily="18" charset="0"/>
                <a:cs typeface="Times New Roman" panose="02020603050405020304" pitchFamily="18" charset="0"/>
              </a:rPr>
              <a:t> </a:t>
            </a:r>
            <a:r>
              <a:rPr lang="en-US" altLang="ja-JP" sz="1600" i="1" dirty="0">
                <a:latin typeface="Times New Roman" panose="02020603050405020304" pitchFamily="18" charset="0"/>
                <a:cs typeface="Times New Roman" panose="02020603050405020304" pitchFamily="18" charset="0"/>
              </a:rPr>
              <a:t>(X</a:t>
            </a:r>
            <a:r>
              <a:rPr lang="en-US" altLang="ja-JP" sz="1600" i="1" baseline="-25000" dirty="0">
                <a:latin typeface="Times New Roman" panose="02020603050405020304" pitchFamily="18" charset="0"/>
                <a:cs typeface="Times New Roman" panose="02020603050405020304" pitchFamily="18" charset="0"/>
              </a:rPr>
              <a:t>i</a:t>
            </a:r>
            <a:r>
              <a:rPr lang="en-US" altLang="ja-JP" sz="1600" i="1" dirty="0">
                <a:latin typeface="Times New Roman" panose="02020603050405020304" pitchFamily="18" charset="0"/>
                <a:cs typeface="Times New Roman" panose="02020603050405020304" pitchFamily="18" charset="0"/>
              </a:rPr>
              <a:t>)</a:t>
            </a:r>
            <a:endParaRPr lang="ja-JP" altLang="en-US" sz="1600" i="1" dirty="0">
              <a:latin typeface="Times New Roman" panose="02020603050405020304" pitchFamily="18" charset="0"/>
              <a:cs typeface="Times New Roman" panose="02020603050405020304" pitchFamily="18" charset="0"/>
            </a:endParaRPr>
          </a:p>
          <a:p>
            <a:r>
              <a:rPr lang="ja-JP" altLang="en-US" sz="1600" dirty="0"/>
              <a:t>ある事例 </a:t>
            </a:r>
            <a:r>
              <a:rPr lang="en-US" altLang="ja-JP" sz="1600" i="1" dirty="0">
                <a:latin typeface="Times New Roman" panose="02020603050405020304" pitchFamily="18" charset="0"/>
                <a:cs typeface="Times New Roman" panose="02020603050405020304" pitchFamily="18" charset="0"/>
              </a:rPr>
              <a:t>X</a:t>
            </a:r>
            <a:r>
              <a:rPr lang="en-US" altLang="ja-JP" sz="1600" i="1" baseline="-25000" dirty="0">
                <a:latin typeface="Times New Roman" panose="02020603050405020304" pitchFamily="18" charset="0"/>
                <a:cs typeface="Times New Roman" panose="02020603050405020304" pitchFamily="18" charset="0"/>
              </a:rPr>
              <a:t>i</a:t>
            </a:r>
            <a:r>
              <a:rPr lang="ja-JP" altLang="en-US" sz="1600" dirty="0">
                <a:latin typeface="Times New Roman" panose="02020603050405020304" pitchFamily="18" charset="0"/>
                <a:cs typeface="Times New Roman" panose="02020603050405020304" pitchFamily="18" charset="0"/>
              </a:rPr>
              <a:t> </a:t>
            </a:r>
            <a:r>
              <a:rPr lang="ja-JP" altLang="en-US" sz="1600" dirty="0"/>
              <a:t>がクラス</a:t>
            </a:r>
            <a:r>
              <a:rPr lang="en-US" altLang="ja-JP" sz="1600" dirty="0"/>
              <a:t>B</a:t>
            </a:r>
            <a:r>
              <a:rPr lang="ja-JP" altLang="en-US" sz="1600" i="1" dirty="0">
                <a:latin typeface="Times New Roman" panose="02020603050405020304" pitchFamily="18" charset="0"/>
                <a:cs typeface="Times New Roman" panose="02020603050405020304" pitchFamily="18" charset="0"/>
              </a:rPr>
              <a:t> </a:t>
            </a:r>
            <a:r>
              <a:rPr lang="ja-JP" altLang="en-US" sz="1600" dirty="0"/>
              <a:t>に所属する確率は　</a:t>
            </a:r>
            <a:r>
              <a:rPr lang="en-US" altLang="ja-JP" sz="1600" dirty="0"/>
              <a:t>1</a:t>
            </a:r>
            <a:r>
              <a:rPr lang="ja-JP" altLang="en-US" sz="1600" dirty="0"/>
              <a:t> </a:t>
            </a:r>
            <a:r>
              <a:rPr lang="en-US" altLang="ja-JP" sz="1600" dirty="0"/>
              <a:t>-</a:t>
            </a:r>
            <a:r>
              <a:rPr lang="ja-JP" altLang="en-US" sz="1600" dirty="0"/>
              <a:t> </a:t>
            </a:r>
            <a:r>
              <a:rPr lang="en-US" altLang="ja-JP" sz="1600" i="1" dirty="0">
                <a:latin typeface="Times New Roman" panose="02020603050405020304" pitchFamily="18" charset="0"/>
                <a:cs typeface="Times New Roman" panose="02020603050405020304" pitchFamily="18" charset="0"/>
              </a:rPr>
              <a:t>P</a:t>
            </a:r>
            <a:r>
              <a:rPr lang="en-US" altLang="ja-JP" sz="1600" i="1" baseline="-25000" dirty="0">
                <a:latin typeface="Times New Roman" panose="02020603050405020304" pitchFamily="18" charset="0"/>
                <a:cs typeface="Times New Roman" panose="02020603050405020304" pitchFamily="18" charset="0"/>
              </a:rPr>
              <a:t> </a:t>
            </a:r>
            <a:r>
              <a:rPr lang="en-US" altLang="ja-JP" sz="1600" i="1" dirty="0">
                <a:latin typeface="Times New Roman" panose="02020603050405020304" pitchFamily="18" charset="0"/>
                <a:cs typeface="Times New Roman" panose="02020603050405020304" pitchFamily="18" charset="0"/>
              </a:rPr>
              <a:t>(X</a:t>
            </a:r>
            <a:r>
              <a:rPr lang="en-US" altLang="ja-JP" sz="1600" i="1" baseline="-25000" dirty="0">
                <a:latin typeface="Times New Roman" panose="02020603050405020304" pitchFamily="18" charset="0"/>
                <a:cs typeface="Times New Roman" panose="02020603050405020304" pitchFamily="18" charset="0"/>
              </a:rPr>
              <a:t>i</a:t>
            </a:r>
            <a:r>
              <a:rPr lang="en-US" altLang="ja-JP" sz="1600" i="1" dirty="0">
                <a:latin typeface="Times New Roman" panose="02020603050405020304" pitchFamily="18" charset="0"/>
                <a:cs typeface="Times New Roman" panose="02020603050405020304" pitchFamily="18" charset="0"/>
              </a:rPr>
              <a:t>)</a:t>
            </a:r>
            <a:endParaRPr lang="ja-JP" altLang="en-US" sz="1600" i="1" dirty="0">
              <a:latin typeface="Times New Roman" panose="02020603050405020304" pitchFamily="18" charset="0"/>
              <a:cs typeface="Times New Roman" panose="02020603050405020304" pitchFamily="18" charset="0"/>
            </a:endParaRPr>
          </a:p>
        </p:txBody>
      </p:sp>
      <p:sp>
        <p:nvSpPr>
          <p:cNvPr id="10" name="円/楕円 9"/>
          <p:cNvSpPr/>
          <p:nvPr/>
        </p:nvSpPr>
        <p:spPr>
          <a:xfrm>
            <a:off x="1409611" y="5353075"/>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t>
            </a:r>
            <a:endParaRPr kumimoji="1" lang="ja-JP" altLang="en-US" b="1" dirty="0"/>
          </a:p>
        </p:txBody>
      </p:sp>
      <p:sp>
        <p:nvSpPr>
          <p:cNvPr id="12" name="円/楕円 11"/>
          <p:cNvSpPr/>
          <p:nvPr/>
        </p:nvSpPr>
        <p:spPr>
          <a:xfrm>
            <a:off x="2584361" y="5353075"/>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3" name="円/楕円 12"/>
          <p:cNvSpPr/>
          <p:nvPr/>
        </p:nvSpPr>
        <p:spPr>
          <a:xfrm>
            <a:off x="3727361" y="5353075"/>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4" name="円/楕円 13"/>
          <p:cNvSpPr/>
          <p:nvPr/>
        </p:nvSpPr>
        <p:spPr>
          <a:xfrm>
            <a:off x="4726654" y="5353075"/>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1" name="正方形/長方形 10"/>
          <p:cNvSpPr/>
          <p:nvPr/>
        </p:nvSpPr>
        <p:spPr>
          <a:xfrm>
            <a:off x="246763" y="5216475"/>
            <a:ext cx="601447" cy="369332"/>
          </a:xfrm>
          <a:prstGeom prst="rect">
            <a:avLst/>
          </a:prstGeom>
        </p:spPr>
        <p:txBody>
          <a:bodyPr wrap="none">
            <a:spAutoFit/>
          </a:bodyPr>
          <a:lstStyle/>
          <a:p>
            <a:r>
              <a:rPr lang="en-US" altLang="ja-JP" b="1" dirty="0"/>
              <a:t>P=0</a:t>
            </a:r>
            <a:endParaRPr lang="ja-JP" altLang="en-US" b="1" dirty="0"/>
          </a:p>
        </p:txBody>
      </p:sp>
      <p:cxnSp>
        <p:nvCxnSpPr>
          <p:cNvPr id="19" name="直線矢印コネクタ 18"/>
          <p:cNvCxnSpPr>
            <a:endCxn id="10" idx="0"/>
          </p:cNvCxnSpPr>
          <p:nvPr/>
        </p:nvCxnSpPr>
        <p:spPr>
          <a:xfrm flipH="1">
            <a:off x="1459631" y="4461390"/>
            <a:ext cx="195348" cy="891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2" idx="1"/>
          </p:cNvCxnSpPr>
          <p:nvPr/>
        </p:nvCxnSpPr>
        <p:spPr>
          <a:xfrm>
            <a:off x="2385029" y="4461389"/>
            <a:ext cx="213983" cy="90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endCxn id="13" idx="0"/>
          </p:cNvCxnSpPr>
          <p:nvPr/>
        </p:nvCxnSpPr>
        <p:spPr>
          <a:xfrm>
            <a:off x="3156554" y="4461389"/>
            <a:ext cx="620827" cy="89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endCxn id="14" idx="0"/>
          </p:cNvCxnSpPr>
          <p:nvPr/>
        </p:nvCxnSpPr>
        <p:spPr>
          <a:xfrm>
            <a:off x="3880515" y="4461389"/>
            <a:ext cx="896159" cy="89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a:t>2-class</a:t>
            </a:r>
            <a:r>
              <a:rPr kumimoji="1" lang="ja-JP" altLang="en-US" dirty="0"/>
              <a:t>分類</a:t>
            </a:r>
            <a:r>
              <a:rPr lang="ja-JP" altLang="en-US" dirty="0"/>
              <a:t>木の場合</a:t>
            </a:r>
            <a:endParaRPr kumimoji="1" lang="ja-JP" altLang="en-US" dirty="0"/>
          </a:p>
        </p:txBody>
      </p:sp>
      <p:sp>
        <p:nvSpPr>
          <p:cNvPr id="22" name="正方形/長方形 21"/>
          <p:cNvSpPr/>
          <p:nvPr/>
        </p:nvSpPr>
        <p:spPr>
          <a:xfrm>
            <a:off x="5123437" y="5216475"/>
            <a:ext cx="601447" cy="369332"/>
          </a:xfrm>
          <a:prstGeom prst="rect">
            <a:avLst/>
          </a:prstGeom>
        </p:spPr>
        <p:txBody>
          <a:bodyPr wrap="none">
            <a:spAutoFit/>
          </a:bodyPr>
          <a:lstStyle/>
          <a:p>
            <a:r>
              <a:rPr lang="en-US" altLang="ja-JP" b="1" dirty="0"/>
              <a:t>P=1</a:t>
            </a:r>
            <a:endParaRPr lang="ja-JP" altLang="en-US" b="1" dirty="0"/>
          </a:p>
        </p:txBody>
      </p:sp>
      <p:sp>
        <p:nvSpPr>
          <p:cNvPr id="3" name="正方形/長方形 2"/>
          <p:cNvSpPr/>
          <p:nvPr/>
        </p:nvSpPr>
        <p:spPr>
          <a:xfrm>
            <a:off x="3275856" y="6259378"/>
            <a:ext cx="5821080" cy="553998"/>
          </a:xfrm>
          <a:prstGeom prst="rect">
            <a:avLst/>
          </a:prstGeom>
        </p:spPr>
        <p:txBody>
          <a:bodyPr wrap="square">
            <a:spAutoFit/>
          </a:bodyPr>
          <a:lstStyle/>
          <a:p>
            <a:r>
              <a:rPr lang="en-US" altLang="ja-JP" sz="1200" dirty="0" err="1">
                <a:solidFill>
                  <a:srgbClr val="000000"/>
                </a:solidFill>
                <a:latin typeface="CMR10"/>
              </a:rPr>
              <a:t>sklearn.randomForestClassifier</a:t>
            </a:r>
            <a:r>
              <a:rPr lang="ja-JP" altLang="en-US" sz="1200" dirty="0">
                <a:solidFill>
                  <a:srgbClr val="000000"/>
                </a:solidFill>
                <a:latin typeface="CMR10"/>
              </a:rPr>
              <a:t> などは、弱学習器における確率値出力をしてくれるらしい</a:t>
            </a:r>
            <a:endParaRPr lang="en-US" altLang="ja-JP" sz="1200" dirty="0">
              <a:solidFill>
                <a:srgbClr val="000000"/>
              </a:solidFill>
              <a:latin typeface="CMR10"/>
            </a:endParaRPr>
          </a:p>
          <a:p>
            <a:r>
              <a:rPr lang="ja-JP" altLang="en-US" sz="900" i="1" dirty="0">
                <a:solidFill>
                  <a:srgbClr val="000000"/>
                </a:solidFill>
                <a:latin typeface="CMR10"/>
              </a:rPr>
              <a:t>　 </a:t>
            </a:r>
            <a:r>
              <a:rPr lang="en-US" altLang="ja-JP" sz="900" i="1" dirty="0" err="1">
                <a:solidFill>
                  <a:srgbClr val="000000"/>
                </a:solidFill>
                <a:latin typeface="CMR10"/>
              </a:rPr>
              <a:t>sklearn.randomForestClassifier</a:t>
            </a:r>
            <a:r>
              <a:rPr lang="en-US" altLang="ja-JP" sz="900" i="1" dirty="0">
                <a:solidFill>
                  <a:srgbClr val="000000"/>
                </a:solidFill>
                <a:latin typeface="CMR10"/>
              </a:rPr>
              <a:t> would rather pass on the probabilistic vote from</a:t>
            </a:r>
            <a:r>
              <a:rPr lang="ja-JP" altLang="en-US" sz="900" i="1" dirty="0">
                <a:solidFill>
                  <a:srgbClr val="000000"/>
                </a:solidFill>
                <a:latin typeface="CMR10"/>
              </a:rPr>
              <a:t> </a:t>
            </a:r>
            <a:r>
              <a:rPr lang="en-US" altLang="ja-JP" sz="900" i="1" dirty="0">
                <a:solidFill>
                  <a:srgbClr val="000000"/>
                </a:solidFill>
                <a:latin typeface="CMR10"/>
              </a:rPr>
              <a:t>terminals nodes and</a:t>
            </a:r>
          </a:p>
          <a:p>
            <a:r>
              <a:rPr lang="ja-JP" altLang="en-US" sz="900" i="1" dirty="0">
                <a:solidFill>
                  <a:srgbClr val="000000"/>
                </a:solidFill>
                <a:latin typeface="CMR10"/>
              </a:rPr>
              <a:t>　</a:t>
            </a:r>
            <a:r>
              <a:rPr lang="en-US" altLang="ja-JP" sz="900" i="1" dirty="0">
                <a:solidFill>
                  <a:srgbClr val="000000"/>
                </a:solidFill>
                <a:latin typeface="CMR10"/>
              </a:rPr>
              <a:t> only on the ensemble level perform reduction by majority vote or just keep the</a:t>
            </a:r>
            <a:r>
              <a:rPr lang="ja-JP" altLang="en-US" sz="900" i="1" dirty="0">
                <a:solidFill>
                  <a:srgbClr val="000000"/>
                </a:solidFill>
                <a:latin typeface="CMR10"/>
              </a:rPr>
              <a:t> </a:t>
            </a:r>
            <a:r>
              <a:rPr lang="en-US" altLang="ja-JP" sz="900" i="1" dirty="0">
                <a:solidFill>
                  <a:srgbClr val="000000"/>
                </a:solidFill>
                <a:latin typeface="CMR10"/>
              </a:rPr>
              <a:t>full probabilistic average. </a:t>
            </a:r>
            <a:endParaRPr lang="ja-JP" altLang="en-US" sz="900" i="1" dirty="0"/>
          </a:p>
        </p:txBody>
      </p:sp>
      <p:sp>
        <p:nvSpPr>
          <p:cNvPr id="4" name="正方形/長方形 3"/>
          <p:cNvSpPr/>
          <p:nvPr/>
        </p:nvSpPr>
        <p:spPr>
          <a:xfrm>
            <a:off x="457200" y="1567316"/>
            <a:ext cx="6421951" cy="369332"/>
          </a:xfrm>
          <a:prstGeom prst="rect">
            <a:avLst/>
          </a:prstGeom>
        </p:spPr>
        <p:txBody>
          <a:bodyPr wrap="none">
            <a:spAutoFit/>
          </a:bodyPr>
          <a:lstStyle/>
          <a:p>
            <a:r>
              <a:rPr lang="ja-JP" altLang="en-US" dirty="0"/>
              <a:t>弱学習器 </a:t>
            </a:r>
            <a:r>
              <a:rPr lang="en-US" altLang="ja-JP" dirty="0"/>
              <a:t>=</a:t>
            </a:r>
            <a:r>
              <a:rPr lang="ja-JP" altLang="en-US" dirty="0"/>
              <a:t> あるクラスへの所属確率をマップする関数、と考える</a:t>
            </a:r>
          </a:p>
        </p:txBody>
      </p:sp>
      <p:sp>
        <p:nvSpPr>
          <p:cNvPr id="6" name="正方形/長方形 5"/>
          <p:cNvSpPr/>
          <p:nvPr/>
        </p:nvSpPr>
        <p:spPr>
          <a:xfrm>
            <a:off x="1581940" y="5472311"/>
            <a:ext cx="2537874" cy="369332"/>
          </a:xfrm>
          <a:prstGeom prst="rect">
            <a:avLst/>
          </a:prstGeom>
        </p:spPr>
        <p:txBody>
          <a:bodyPr wrap="none">
            <a:spAutoFit/>
          </a:bodyPr>
          <a:lstStyle/>
          <a:p>
            <a:r>
              <a:rPr lang="ja-JP" altLang="en-US" dirty="0"/>
              <a:t>クラス</a:t>
            </a:r>
            <a:r>
              <a:rPr lang="en-US" altLang="ja-JP" dirty="0"/>
              <a:t>A</a:t>
            </a:r>
            <a:r>
              <a:rPr lang="ja-JP" altLang="en-US" i="1" dirty="0">
                <a:latin typeface="Times New Roman" panose="02020603050405020304" pitchFamily="18" charset="0"/>
                <a:cs typeface="Times New Roman" panose="02020603050405020304" pitchFamily="18" charset="0"/>
              </a:rPr>
              <a:t> </a:t>
            </a:r>
            <a:r>
              <a:rPr lang="ja-JP" altLang="en-US" dirty="0"/>
              <a:t>に所属する確率</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32856"/>
            <a:ext cx="30384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00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047566" y="1415742"/>
            <a:ext cx="3028014" cy="1004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883824" y="5224558"/>
            <a:ext cx="417576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03800" y="5583224"/>
            <a:ext cx="5146926" cy="707886"/>
          </a:xfrm>
          <a:prstGeom prst="rect">
            <a:avLst/>
          </a:prstGeom>
          <a:noFill/>
        </p:spPr>
        <p:txBody>
          <a:bodyPr wrap="square" rtlCol="0">
            <a:spAutoFit/>
          </a:bodyPr>
          <a:lstStyle/>
          <a:p>
            <a:r>
              <a:rPr lang="ja-JP" altLang="en-US" sz="2000" dirty="0"/>
              <a:t>ある事例 </a:t>
            </a:r>
            <a:r>
              <a:rPr lang="en-US" altLang="ja-JP" sz="2000" i="1" dirty="0">
                <a:latin typeface="Times New Roman" panose="02020603050405020304" pitchFamily="18" charset="0"/>
                <a:cs typeface="Times New Roman" panose="02020603050405020304" pitchFamily="18" charset="0"/>
              </a:rPr>
              <a:t>X</a:t>
            </a:r>
            <a:r>
              <a:rPr lang="en-US" altLang="ja-JP" sz="2000" i="1" baseline="-25000" dirty="0">
                <a:latin typeface="Times New Roman" panose="02020603050405020304" pitchFamily="18" charset="0"/>
                <a:cs typeface="Times New Roman" panose="02020603050405020304" pitchFamily="18" charset="0"/>
              </a:rPr>
              <a:t>i</a:t>
            </a:r>
            <a:r>
              <a:rPr lang="ja-JP" altLang="en-US" sz="2000" dirty="0">
                <a:latin typeface="Times New Roman" panose="02020603050405020304" pitchFamily="18" charset="0"/>
                <a:cs typeface="Times New Roman" panose="02020603050405020304" pitchFamily="18" charset="0"/>
              </a:rPr>
              <a:t> </a:t>
            </a:r>
            <a:r>
              <a:rPr lang="ja-JP" altLang="en-US" sz="2000" dirty="0"/>
              <a:t>がクラス </a:t>
            </a:r>
            <a:r>
              <a:rPr lang="en-US" altLang="ja-JP" sz="2000" i="1" dirty="0">
                <a:latin typeface="Times New Roman" panose="02020603050405020304" pitchFamily="18" charset="0"/>
                <a:cs typeface="Times New Roman" panose="02020603050405020304" pitchFamily="18" charset="0"/>
              </a:rPr>
              <a:t>m</a:t>
            </a:r>
            <a:r>
              <a:rPr lang="ja-JP" altLang="en-US" sz="2000" i="1" dirty="0">
                <a:latin typeface="Times New Roman" panose="02020603050405020304" pitchFamily="18" charset="0"/>
                <a:cs typeface="Times New Roman" panose="02020603050405020304" pitchFamily="18" charset="0"/>
              </a:rPr>
              <a:t> </a:t>
            </a:r>
            <a:r>
              <a:rPr lang="ja-JP" altLang="en-US" sz="2000" dirty="0"/>
              <a:t>に所属する確率 </a:t>
            </a:r>
            <a:r>
              <a:rPr lang="en-US" altLang="ja-JP" sz="2000" i="1" dirty="0">
                <a:latin typeface="Times New Roman" panose="02020603050405020304" pitchFamily="18" charset="0"/>
                <a:cs typeface="Times New Roman" panose="02020603050405020304" pitchFamily="18" charset="0"/>
              </a:rPr>
              <a:t>P</a:t>
            </a:r>
            <a:r>
              <a:rPr lang="en-US" altLang="ja-JP" sz="2000" i="1" baseline="-25000" dirty="0">
                <a:latin typeface="Times New Roman" panose="02020603050405020304" pitchFamily="18" charset="0"/>
                <a:cs typeface="Times New Roman" panose="02020603050405020304" pitchFamily="18" charset="0"/>
              </a:rPr>
              <a:t>m</a:t>
            </a:r>
            <a:r>
              <a:rPr lang="en-US" altLang="ja-JP" sz="2000" i="1" dirty="0">
                <a:latin typeface="Times New Roman" panose="02020603050405020304" pitchFamily="18" charset="0"/>
                <a:cs typeface="Times New Roman" panose="02020603050405020304" pitchFamily="18" charset="0"/>
              </a:rPr>
              <a:t>(X</a:t>
            </a:r>
            <a:r>
              <a:rPr lang="en-US" altLang="ja-JP" sz="2000" i="1" baseline="-25000" dirty="0">
                <a:latin typeface="Times New Roman" panose="02020603050405020304" pitchFamily="18" charset="0"/>
                <a:cs typeface="Times New Roman" panose="02020603050405020304" pitchFamily="18" charset="0"/>
              </a:rPr>
              <a:t>i</a:t>
            </a:r>
            <a:r>
              <a:rPr lang="en-US" altLang="ja-JP" sz="2000" i="1" dirty="0">
                <a:latin typeface="Times New Roman" panose="02020603050405020304" pitchFamily="18" charset="0"/>
                <a:cs typeface="Times New Roman" panose="02020603050405020304" pitchFamily="18" charset="0"/>
              </a:rPr>
              <a:t>)</a:t>
            </a:r>
            <a:endParaRPr lang="en-US" altLang="ja-JP" sz="2000" dirty="0">
              <a:latin typeface="Times New Roman" panose="02020603050405020304" pitchFamily="18" charset="0"/>
              <a:cs typeface="Times New Roman" panose="02020603050405020304" pitchFamily="18" charset="0"/>
            </a:endParaRPr>
          </a:p>
          <a:p>
            <a:endParaRPr kumimoji="1" lang="en-US" altLang="ja-JP" sz="2000" b="0" i="1" dirty="0">
              <a:latin typeface="Cambria Math"/>
              <a:cs typeface="Times New Roman" panose="02020603050405020304" pitchFamily="18" charset="0"/>
            </a:endParaRPr>
          </a:p>
        </p:txBody>
      </p:sp>
      <p:sp>
        <p:nvSpPr>
          <p:cNvPr id="10" name="円/楕円 9"/>
          <p:cNvSpPr/>
          <p:nvPr/>
        </p:nvSpPr>
        <p:spPr>
          <a:xfrm>
            <a:off x="1379124" y="5174538"/>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t>
            </a:r>
            <a:endParaRPr kumimoji="1" lang="ja-JP" altLang="en-US" b="1" dirty="0"/>
          </a:p>
        </p:txBody>
      </p:sp>
      <p:sp>
        <p:nvSpPr>
          <p:cNvPr id="12" name="円/楕円 11"/>
          <p:cNvSpPr/>
          <p:nvPr/>
        </p:nvSpPr>
        <p:spPr>
          <a:xfrm>
            <a:off x="2553874" y="5174538"/>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3" name="円/楕円 12"/>
          <p:cNvSpPr/>
          <p:nvPr/>
        </p:nvSpPr>
        <p:spPr>
          <a:xfrm>
            <a:off x="3696874" y="5174538"/>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4" name="円/楕円 13"/>
          <p:cNvSpPr/>
          <p:nvPr/>
        </p:nvSpPr>
        <p:spPr>
          <a:xfrm>
            <a:off x="4696167" y="5174538"/>
            <a:ext cx="100040" cy="10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11" name="正方形/長方形 10"/>
          <p:cNvSpPr/>
          <p:nvPr/>
        </p:nvSpPr>
        <p:spPr>
          <a:xfrm>
            <a:off x="216276" y="5037938"/>
            <a:ext cx="737702" cy="369332"/>
          </a:xfrm>
          <a:prstGeom prst="rect">
            <a:avLst/>
          </a:prstGeom>
        </p:spPr>
        <p:txBody>
          <a:bodyPr wrap="none">
            <a:spAutoFit/>
          </a:bodyPr>
          <a:lstStyle/>
          <a:p>
            <a:r>
              <a:rPr lang="en-US" altLang="ja-JP" b="1" dirty="0"/>
              <a:t>P</a:t>
            </a:r>
            <a:r>
              <a:rPr lang="en-US" altLang="ja-JP" b="1" baseline="-25000" dirty="0"/>
              <a:t>m</a:t>
            </a:r>
            <a:r>
              <a:rPr lang="en-US" altLang="ja-JP" b="1" dirty="0"/>
              <a:t>=0</a:t>
            </a:r>
            <a:endParaRPr lang="ja-JP" altLang="en-US" b="1" dirty="0"/>
          </a:p>
        </p:txBody>
      </p:sp>
      <p:cxnSp>
        <p:nvCxnSpPr>
          <p:cNvPr id="19" name="直線矢印コネクタ 18"/>
          <p:cNvCxnSpPr>
            <a:endCxn id="10" idx="0"/>
          </p:cNvCxnSpPr>
          <p:nvPr/>
        </p:nvCxnSpPr>
        <p:spPr>
          <a:xfrm flipH="1">
            <a:off x="1429144" y="4282853"/>
            <a:ext cx="195348" cy="891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endCxn id="12" idx="1"/>
          </p:cNvCxnSpPr>
          <p:nvPr/>
        </p:nvCxnSpPr>
        <p:spPr>
          <a:xfrm>
            <a:off x="2354542" y="4282852"/>
            <a:ext cx="213983" cy="90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endCxn id="13" idx="0"/>
          </p:cNvCxnSpPr>
          <p:nvPr/>
        </p:nvCxnSpPr>
        <p:spPr>
          <a:xfrm>
            <a:off x="3126067" y="4282852"/>
            <a:ext cx="620827" cy="89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endCxn id="14" idx="0"/>
          </p:cNvCxnSpPr>
          <p:nvPr/>
        </p:nvCxnSpPr>
        <p:spPr>
          <a:xfrm>
            <a:off x="3850028" y="4282852"/>
            <a:ext cx="896159" cy="891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a:t>multi-class</a:t>
            </a:r>
            <a:r>
              <a:rPr kumimoji="1" lang="ja-JP" altLang="en-US" dirty="0"/>
              <a:t>分類</a:t>
            </a:r>
            <a:r>
              <a:rPr lang="ja-JP" altLang="en-US" dirty="0"/>
              <a:t>木の場合</a:t>
            </a:r>
            <a:endParaRPr kumimoji="1" lang="ja-JP" altLang="en-US" dirty="0"/>
          </a:p>
        </p:txBody>
      </p:sp>
      <p:sp>
        <p:nvSpPr>
          <p:cNvPr id="22" name="正方形/長方形 21"/>
          <p:cNvSpPr/>
          <p:nvPr/>
        </p:nvSpPr>
        <p:spPr>
          <a:xfrm>
            <a:off x="5092950" y="5037938"/>
            <a:ext cx="737702" cy="369332"/>
          </a:xfrm>
          <a:prstGeom prst="rect">
            <a:avLst/>
          </a:prstGeom>
        </p:spPr>
        <p:txBody>
          <a:bodyPr wrap="none">
            <a:spAutoFit/>
          </a:bodyPr>
          <a:lstStyle/>
          <a:p>
            <a:r>
              <a:rPr lang="en-US" altLang="ja-JP" b="1" dirty="0"/>
              <a:t>P</a:t>
            </a:r>
            <a:r>
              <a:rPr lang="en-US" altLang="ja-JP" b="1" baseline="-25000" dirty="0"/>
              <a:t>m</a:t>
            </a:r>
            <a:r>
              <a:rPr lang="en-US" altLang="ja-JP" b="1" dirty="0"/>
              <a:t>=1</a:t>
            </a:r>
            <a:endParaRPr lang="ja-JP" altLang="en-US" b="1" dirty="0"/>
          </a:p>
        </p:txBody>
      </p:sp>
      <p:sp>
        <p:nvSpPr>
          <p:cNvPr id="20" name="正方形/長方形 19"/>
          <p:cNvSpPr/>
          <p:nvPr/>
        </p:nvSpPr>
        <p:spPr>
          <a:xfrm>
            <a:off x="457200" y="1567316"/>
            <a:ext cx="6421951" cy="369332"/>
          </a:xfrm>
          <a:prstGeom prst="rect">
            <a:avLst/>
          </a:prstGeom>
        </p:spPr>
        <p:txBody>
          <a:bodyPr wrap="none">
            <a:spAutoFit/>
          </a:bodyPr>
          <a:lstStyle/>
          <a:p>
            <a:r>
              <a:rPr lang="ja-JP" altLang="en-US" dirty="0"/>
              <a:t>弱学習器 </a:t>
            </a:r>
            <a:r>
              <a:rPr lang="en-US" altLang="ja-JP" dirty="0"/>
              <a:t>=</a:t>
            </a:r>
            <a:r>
              <a:rPr lang="ja-JP" altLang="en-US" dirty="0"/>
              <a:t> あるクラスへの所属確率をマップする関数、と考える</a:t>
            </a: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32856"/>
            <a:ext cx="30384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399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p:cNvPicPr>
            <a:picLocks noChangeAspect="1"/>
          </p:cNvPicPr>
          <p:nvPr/>
        </p:nvPicPr>
        <p:blipFill>
          <a:blip r:embed="rId3"/>
          <a:stretch>
            <a:fillRect/>
          </a:stretch>
        </p:blipFill>
        <p:spPr>
          <a:xfrm>
            <a:off x="35496" y="900743"/>
            <a:ext cx="5832648" cy="5696609"/>
          </a:xfrm>
          <a:prstGeom prst="rect">
            <a:avLst/>
          </a:prstGeom>
          <a:ln>
            <a:noFill/>
          </a:ln>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654275"/>
            <a:ext cx="4392488" cy="3509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313184" y="533400"/>
            <a:ext cx="8229600" cy="811779"/>
          </a:xfrm>
        </p:spPr>
        <p:txBody>
          <a:bodyPr>
            <a:normAutofit/>
          </a:bodyPr>
          <a:lstStyle/>
          <a:p>
            <a:r>
              <a:rPr kumimoji="1" lang="en-US" altLang="ja-JP" sz="3200" dirty="0"/>
              <a:t>3-class</a:t>
            </a:r>
            <a:r>
              <a:rPr kumimoji="1" lang="ja-JP" altLang="en-US" sz="3200" dirty="0"/>
              <a:t>分類の決定木</a:t>
            </a:r>
          </a:p>
        </p:txBody>
      </p:sp>
      <p:cxnSp>
        <p:nvCxnSpPr>
          <p:cNvPr id="56" name="直線矢印コネクタ 55"/>
          <p:cNvCxnSpPr/>
          <p:nvPr/>
        </p:nvCxnSpPr>
        <p:spPr>
          <a:xfrm>
            <a:off x="3419872" y="4725144"/>
            <a:ext cx="0" cy="1512168"/>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a:off x="3275856" y="6237312"/>
            <a:ext cx="1440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a:off x="3275856" y="6385738"/>
            <a:ext cx="12241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a:off x="3275856" y="5877272"/>
            <a:ext cx="0" cy="580474"/>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4499992" y="5701662"/>
            <a:ext cx="0" cy="751674"/>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4" name="楕円 1033"/>
          <p:cNvSpPr/>
          <p:nvPr/>
        </p:nvSpPr>
        <p:spPr>
          <a:xfrm>
            <a:off x="5850142" y="2303770"/>
            <a:ext cx="792088" cy="57606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flipH="1">
            <a:off x="5976156" y="1556792"/>
            <a:ext cx="540060" cy="432048"/>
          </a:xfrm>
          <a:prstGeom prst="line">
            <a:avLst/>
          </a:prstGeom>
          <a:ln w="5715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5976156" y="1988840"/>
            <a:ext cx="252028" cy="5760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3527884" y="6165304"/>
            <a:ext cx="720080" cy="461665"/>
          </a:xfrm>
          <a:prstGeom prst="rect">
            <a:avLst/>
          </a:prstGeom>
          <a:noFill/>
        </p:spPr>
        <p:txBody>
          <a:bodyPr wrap="square" rtlCol="0">
            <a:spAutoFit/>
          </a:bodyPr>
          <a:lstStyle/>
          <a:p>
            <a:pPr algn="ctr"/>
            <a:r>
              <a:rPr kumimoji="1" lang="en-US" altLang="ja-JP" sz="2400" i="1" dirty="0"/>
              <a:t>L</a:t>
            </a:r>
          </a:p>
        </p:txBody>
      </p:sp>
      <p:sp>
        <p:nvSpPr>
          <p:cNvPr id="17" name="正方形/長方形 16"/>
          <p:cNvSpPr/>
          <p:nvPr/>
        </p:nvSpPr>
        <p:spPr>
          <a:xfrm>
            <a:off x="4788024" y="4725144"/>
            <a:ext cx="4186852" cy="830997"/>
          </a:xfrm>
          <a:prstGeom prst="rect">
            <a:avLst/>
          </a:prstGeom>
          <a:solidFill>
            <a:schemeClr val="bg1"/>
          </a:solidFill>
          <a:ln>
            <a:solidFill>
              <a:srgbClr val="FFC000"/>
            </a:solidFill>
          </a:ln>
        </p:spPr>
        <p:txBody>
          <a:bodyPr wrap="none">
            <a:spAutoFit/>
          </a:bodyPr>
          <a:lstStyle/>
          <a:p>
            <a:pPr>
              <a:lnSpc>
                <a:spcPct val="150000"/>
              </a:lnSpc>
            </a:pPr>
            <a:r>
              <a:rPr lang="en-US" altLang="ja-JP" sz="1600" i="1" dirty="0"/>
              <a:t>L</a:t>
            </a:r>
            <a:r>
              <a:rPr lang="ja-JP" altLang="en-US" sz="1600" i="1" dirty="0"/>
              <a:t> </a:t>
            </a:r>
            <a:r>
              <a:rPr lang="ja-JP" altLang="en-US" sz="1600" dirty="0"/>
              <a:t>は、ノード</a:t>
            </a:r>
            <a:r>
              <a:rPr lang="en-US" altLang="ja-JP" sz="1600" dirty="0"/>
              <a:t>5</a:t>
            </a:r>
            <a:r>
              <a:rPr lang="ja-JP" altLang="en-US" sz="1600" dirty="0"/>
              <a:t>における特徴変数の</a:t>
            </a:r>
            <a:r>
              <a:rPr lang="en-US" altLang="ja-JP" sz="1600" dirty="0"/>
              <a:t>Contribution</a:t>
            </a:r>
          </a:p>
          <a:p>
            <a:pPr>
              <a:lnSpc>
                <a:spcPct val="150000"/>
              </a:lnSpc>
            </a:pPr>
            <a:r>
              <a:rPr lang="ja-JP" altLang="en-US" sz="1600" dirty="0"/>
              <a:t>⇒ 事例</a:t>
            </a:r>
            <a:r>
              <a:rPr lang="en-US" altLang="ja-JP" sz="1600" dirty="0"/>
              <a:t>Xi</a:t>
            </a:r>
            <a:r>
              <a:rPr lang="ja-JP" altLang="en-US" sz="1600" dirty="0"/>
              <a:t> がクラス</a:t>
            </a:r>
            <a:r>
              <a:rPr lang="en-US" altLang="ja-JP" sz="1600" dirty="0"/>
              <a:t>m</a:t>
            </a:r>
            <a:r>
              <a:rPr lang="ja-JP" altLang="en-US" sz="1600" dirty="0"/>
              <a:t> に所属する確率の増分</a:t>
            </a:r>
          </a:p>
        </p:txBody>
      </p:sp>
      <p:sp>
        <p:nvSpPr>
          <p:cNvPr id="25" name="楕円 1033"/>
          <p:cNvSpPr/>
          <p:nvPr/>
        </p:nvSpPr>
        <p:spPr>
          <a:xfrm>
            <a:off x="4211960" y="5481720"/>
            <a:ext cx="792088" cy="57606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3406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63352"/>
          </a:xfrm>
        </p:spPr>
        <p:txBody>
          <a:bodyPr>
            <a:normAutofit/>
          </a:bodyPr>
          <a:lstStyle/>
          <a:p>
            <a:r>
              <a:rPr lang="en-US" altLang="ja-JP" sz="3200" dirty="0"/>
              <a:t>Iris</a:t>
            </a:r>
            <a:r>
              <a:rPr lang="ja-JP" altLang="en-US" sz="3200" dirty="0"/>
              <a:t>データで</a:t>
            </a:r>
            <a:r>
              <a:rPr lang="en-US" altLang="ja-JP" sz="3200" dirty="0"/>
              <a:t>3</a:t>
            </a:r>
            <a:r>
              <a:rPr lang="ja-JP" altLang="en-US" sz="3200" dirty="0"/>
              <a:t>クラス分類</a:t>
            </a:r>
          </a:p>
        </p:txBody>
      </p:sp>
      <p:sp>
        <p:nvSpPr>
          <p:cNvPr id="3" name="正方形/長方形 2"/>
          <p:cNvSpPr/>
          <p:nvPr/>
        </p:nvSpPr>
        <p:spPr>
          <a:xfrm>
            <a:off x="5508104" y="2780928"/>
            <a:ext cx="3419872" cy="3939540"/>
          </a:xfrm>
          <a:prstGeom prst="rect">
            <a:avLst/>
          </a:prstGeom>
          <a:ln>
            <a:solidFill>
              <a:srgbClr val="00B0F0"/>
            </a:solidFill>
          </a:ln>
        </p:spPr>
        <p:txBody>
          <a:bodyPr wrap="square">
            <a:spAutoFit/>
          </a:bodyPr>
          <a:lstStyle/>
          <a:p>
            <a:r>
              <a:rPr lang="ja-JP" altLang="en-US" sz="1000" dirty="0">
                <a:solidFill>
                  <a:srgbClr val="92D050"/>
                </a:solidFill>
              </a:rPr>
              <a:t>## Not run: example of plot_simplex3</a:t>
            </a:r>
          </a:p>
          <a:p>
            <a:r>
              <a:rPr lang="ja-JP" altLang="en-US" sz="1000" dirty="0">
                <a:solidFill>
                  <a:srgbClr val="0000FF"/>
                </a:solidFill>
              </a:rPr>
              <a:t>library</a:t>
            </a:r>
            <a:r>
              <a:rPr lang="ja-JP" altLang="en-US" sz="1000" dirty="0"/>
              <a:t>(randomForest)</a:t>
            </a:r>
          </a:p>
          <a:p>
            <a:r>
              <a:rPr lang="ja-JP" altLang="en-US" sz="1000" dirty="0">
                <a:solidFill>
                  <a:srgbClr val="0000FF"/>
                </a:solidFill>
              </a:rPr>
              <a:t>library</a:t>
            </a:r>
            <a:r>
              <a:rPr lang="ja-JP" altLang="en-US" sz="1000" dirty="0"/>
              <a:t>(forestFloor)</a:t>
            </a:r>
          </a:p>
          <a:p>
            <a:r>
              <a:rPr lang="en-US" altLang="ja-JP" sz="1000" dirty="0">
                <a:solidFill>
                  <a:srgbClr val="0000FF"/>
                </a:solidFill>
              </a:rPr>
              <a:t>library</a:t>
            </a:r>
            <a:r>
              <a:rPr lang="ja-JP" altLang="en-US" sz="1000" dirty="0"/>
              <a:t>(utils)</a:t>
            </a:r>
            <a:endParaRPr lang="en-US" altLang="ja-JP" sz="1000" dirty="0"/>
          </a:p>
          <a:p>
            <a:endParaRPr lang="ja-JP" altLang="en-US" sz="1000" dirty="0"/>
          </a:p>
          <a:p>
            <a:r>
              <a:rPr lang="ja-JP" altLang="en-US" sz="1000" dirty="0"/>
              <a:t>data(iris)</a:t>
            </a:r>
          </a:p>
          <a:p>
            <a:r>
              <a:rPr lang="ja-JP" altLang="en-US" sz="1000" dirty="0"/>
              <a:t>X = iris[</a:t>
            </a:r>
            <a:r>
              <a:rPr lang="ja-JP" altLang="en-US" sz="1000" dirty="0" err="1"/>
              <a:t>,!</a:t>
            </a:r>
            <a:r>
              <a:rPr lang="ja-JP" altLang="en-US" sz="1000" dirty="0"/>
              <a:t>names(iris) %in% "Species"]</a:t>
            </a:r>
          </a:p>
          <a:p>
            <a:r>
              <a:rPr lang="ja-JP" altLang="en-US" sz="1000" dirty="0"/>
              <a:t>Y = iris[,"Species"]</a:t>
            </a:r>
          </a:p>
          <a:p>
            <a:r>
              <a:rPr lang="ja-JP" altLang="en-US" sz="1000" dirty="0"/>
              <a:t>as.numeric(Y)</a:t>
            </a:r>
          </a:p>
          <a:p>
            <a:endParaRPr lang="ja-JP" altLang="en-US" sz="1000" dirty="0"/>
          </a:p>
          <a:p>
            <a:r>
              <a:rPr lang="ja-JP" altLang="en-US" sz="1000" dirty="0"/>
              <a:t>rf.test42 = randomForest(X,Y,</a:t>
            </a:r>
            <a:endParaRPr lang="en-US" altLang="ja-JP" sz="1000" dirty="0"/>
          </a:p>
          <a:p>
            <a:r>
              <a:rPr lang="ja-JP" altLang="en-US" sz="1000" dirty="0"/>
              <a:t>                         keep.forest=TRUE,</a:t>
            </a:r>
          </a:p>
          <a:p>
            <a:r>
              <a:rPr lang="ja-JP" altLang="en-US" sz="1000" dirty="0"/>
              <a:t>                         replace=FALSE, </a:t>
            </a:r>
            <a:endParaRPr lang="en-US" altLang="ja-JP" sz="1000" dirty="0"/>
          </a:p>
          <a:p>
            <a:r>
              <a:rPr lang="en-US" altLang="ja-JP" sz="1000" dirty="0"/>
              <a:t>                         </a:t>
            </a:r>
            <a:r>
              <a:rPr lang="ja-JP" altLang="en-US" sz="1000" dirty="0"/>
              <a:t>keep.inbag=TRUE,</a:t>
            </a:r>
            <a:endParaRPr lang="en-US" altLang="ja-JP" sz="1000" dirty="0"/>
          </a:p>
          <a:p>
            <a:r>
              <a:rPr lang="en-US" altLang="ja-JP" sz="1000" dirty="0"/>
              <a:t>                         </a:t>
            </a:r>
            <a:r>
              <a:rPr lang="ja-JP" altLang="en-US" sz="1000" dirty="0"/>
              <a:t>samp=15,</a:t>
            </a:r>
            <a:endParaRPr lang="en-US" altLang="ja-JP" sz="1000" dirty="0"/>
          </a:p>
          <a:p>
            <a:r>
              <a:rPr lang="en-US" altLang="ja-JP" sz="1000" dirty="0"/>
              <a:t>                         </a:t>
            </a:r>
            <a:r>
              <a:rPr lang="ja-JP" altLang="en-US" sz="1000" dirty="0"/>
              <a:t>ntree=100)</a:t>
            </a:r>
          </a:p>
          <a:p>
            <a:r>
              <a:rPr lang="ja-JP" altLang="en-US" sz="1000" dirty="0"/>
              <a:t>ff.test42 = forestFloor(rf.test42,X,</a:t>
            </a:r>
            <a:endParaRPr lang="en-US" altLang="ja-JP" sz="1000" dirty="0"/>
          </a:p>
          <a:p>
            <a:r>
              <a:rPr lang="en-US" altLang="ja-JP" sz="1000" dirty="0"/>
              <a:t>                         </a:t>
            </a:r>
            <a:r>
              <a:rPr lang="ja-JP" altLang="en-US" sz="1000" dirty="0"/>
              <a:t>calc_np=FALSE,binary_reg=FALSE)</a:t>
            </a:r>
            <a:endParaRPr lang="en-US" altLang="ja-JP" sz="1000" dirty="0"/>
          </a:p>
          <a:p>
            <a:endParaRPr lang="ja-JP" altLang="en-US" sz="1000" dirty="0"/>
          </a:p>
          <a:p>
            <a:r>
              <a:rPr lang="ja-JP" altLang="en-US" sz="1000" dirty="0"/>
              <a:t>plot(ff.test42,plot_GOF=TRUE,cex=.7,</a:t>
            </a:r>
          </a:p>
          <a:p>
            <a:r>
              <a:rPr lang="ja-JP" altLang="en-US" sz="1000" dirty="0"/>
              <a:t>     colLists=list(c("#FF0000A5"),</a:t>
            </a:r>
          </a:p>
          <a:p>
            <a:r>
              <a:rPr lang="ja-JP" altLang="en-US" sz="1000" dirty="0"/>
              <a:t>                   c("#00FF0050"),</a:t>
            </a:r>
          </a:p>
          <a:p>
            <a:r>
              <a:rPr lang="ja-JP" altLang="en-US" sz="1000" dirty="0"/>
              <a:t>                   c("#0000FF35")))</a:t>
            </a:r>
            <a:endParaRPr lang="en-US" altLang="ja-JP" sz="1000" dirty="0"/>
          </a:p>
          <a:p>
            <a:endParaRPr lang="ja-JP" altLang="en-US" sz="1000" dirty="0"/>
          </a:p>
          <a:p>
            <a:r>
              <a:rPr lang="ja-JP" altLang="en-US" sz="1000" dirty="0"/>
              <a:t>show3d(ff.test42,1:2,3:4,plot_GOF=TRUE)</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064090"/>
            <a:ext cx="4509120" cy="4509120"/>
          </a:xfrm>
          <a:prstGeom prst="rect">
            <a:avLst/>
          </a:prstGeom>
        </p:spPr>
      </p:pic>
      <p:sp>
        <p:nvSpPr>
          <p:cNvPr id="5" name="正方形/長方形 4"/>
          <p:cNvSpPr/>
          <p:nvPr/>
        </p:nvSpPr>
        <p:spPr>
          <a:xfrm>
            <a:off x="518474" y="1268760"/>
            <a:ext cx="7365894" cy="369332"/>
          </a:xfrm>
          <a:prstGeom prst="rect">
            <a:avLst/>
          </a:prstGeom>
        </p:spPr>
        <p:txBody>
          <a:bodyPr wrap="square">
            <a:spAutoFit/>
          </a:bodyPr>
          <a:lstStyle/>
          <a:p>
            <a:r>
              <a:rPr lang="ja-JP" altLang="en-US" dirty="0"/>
              <a:t>各変数の各クラスへの所属確率への貢献度</a:t>
            </a:r>
            <a:endParaRPr lang="en-US" altLang="ja-JP" dirty="0"/>
          </a:p>
        </p:txBody>
      </p:sp>
      <p:pic>
        <p:nvPicPr>
          <p:cNvPr id="7" name="図 6"/>
          <p:cNvPicPr>
            <a:picLocks noChangeAspect="1"/>
          </p:cNvPicPr>
          <p:nvPr/>
        </p:nvPicPr>
        <p:blipFill>
          <a:blip r:embed="rId3"/>
          <a:stretch>
            <a:fillRect/>
          </a:stretch>
        </p:blipFill>
        <p:spPr>
          <a:xfrm>
            <a:off x="5485703" y="1196752"/>
            <a:ext cx="3425560" cy="982330"/>
          </a:xfrm>
          <a:prstGeom prst="rect">
            <a:avLst/>
          </a:prstGeom>
        </p:spPr>
      </p:pic>
    </p:spTree>
    <p:extLst>
      <p:ext uri="{BB962C8B-B14F-4D97-AF65-F5344CB8AC3E}">
        <p14:creationId xmlns:p14="http://schemas.microsoft.com/office/powerpoint/2010/main" val="699222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964402" y="2420888"/>
            <a:ext cx="4000086" cy="3919140"/>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en-US" altLang="ja-JP" sz="3200" dirty="0"/>
              <a:t>Iris</a:t>
            </a:r>
            <a:r>
              <a:rPr lang="ja-JP" altLang="en-US" sz="3200" dirty="0"/>
              <a:t>データで</a:t>
            </a:r>
            <a:r>
              <a:rPr lang="en-US" altLang="ja-JP" sz="3200" dirty="0"/>
              <a:t>3</a:t>
            </a:r>
            <a:r>
              <a:rPr lang="ja-JP" altLang="en-US" sz="3200" dirty="0"/>
              <a:t>クラス分類</a:t>
            </a:r>
            <a:endParaRPr kumimoji="1" lang="ja-JP" altLang="en-US" sz="32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064090"/>
            <a:ext cx="4509120" cy="4509120"/>
          </a:xfrm>
          <a:prstGeom prst="rect">
            <a:avLst/>
          </a:prstGeom>
        </p:spPr>
      </p:pic>
      <p:sp>
        <p:nvSpPr>
          <p:cNvPr id="8" name="正方形/長方形 7"/>
          <p:cNvSpPr/>
          <p:nvPr/>
        </p:nvSpPr>
        <p:spPr>
          <a:xfrm>
            <a:off x="518474" y="1268760"/>
            <a:ext cx="7365894" cy="369332"/>
          </a:xfrm>
          <a:prstGeom prst="rect">
            <a:avLst/>
          </a:prstGeom>
        </p:spPr>
        <p:txBody>
          <a:bodyPr wrap="square">
            <a:spAutoFit/>
          </a:bodyPr>
          <a:lstStyle/>
          <a:p>
            <a:r>
              <a:rPr lang="ja-JP" altLang="en-US" dirty="0"/>
              <a:t>各変数の各クラスへの所属確率への貢献度</a:t>
            </a:r>
            <a:endParaRPr lang="en-US" altLang="ja-JP" dirty="0"/>
          </a:p>
        </p:txBody>
      </p:sp>
      <p:pic>
        <p:nvPicPr>
          <p:cNvPr id="9" name="図 8"/>
          <p:cNvPicPr>
            <a:picLocks noChangeAspect="1"/>
          </p:cNvPicPr>
          <p:nvPr/>
        </p:nvPicPr>
        <p:blipFill>
          <a:blip r:embed="rId4"/>
          <a:stretch>
            <a:fillRect/>
          </a:stretch>
        </p:blipFill>
        <p:spPr>
          <a:xfrm>
            <a:off x="5485703" y="1196752"/>
            <a:ext cx="3425560" cy="982330"/>
          </a:xfrm>
          <a:prstGeom prst="rect">
            <a:avLst/>
          </a:prstGeom>
        </p:spPr>
      </p:pic>
    </p:spTree>
    <p:extLst>
      <p:ext uri="{BB962C8B-B14F-4D97-AF65-F5344CB8AC3E}">
        <p14:creationId xmlns:p14="http://schemas.microsoft.com/office/powerpoint/2010/main" val="147209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04664"/>
            <a:ext cx="8229600" cy="807368"/>
          </a:xfrm>
        </p:spPr>
        <p:txBody>
          <a:bodyPr>
            <a:normAutofit/>
          </a:bodyPr>
          <a:lstStyle/>
          <a:p>
            <a:r>
              <a:rPr lang="ja-JP" altLang="en-US" sz="3200" dirty="0"/>
              <a:t>所属確率の可視化（</a:t>
            </a:r>
            <a:r>
              <a:rPr lang="en-US" altLang="ja-JP" sz="3200" dirty="0"/>
              <a:t>3-class</a:t>
            </a:r>
            <a:r>
              <a:rPr lang="ja-JP" altLang="en-US" sz="3200" dirty="0"/>
              <a:t>限定）</a:t>
            </a:r>
            <a:endParaRPr kumimoji="1" lang="ja-JP" altLang="en-US" sz="3200" dirty="0"/>
          </a:p>
        </p:txBody>
      </p:sp>
      <p:sp>
        <p:nvSpPr>
          <p:cNvPr id="4" name="正方形/長方形 3"/>
          <p:cNvSpPr/>
          <p:nvPr/>
        </p:nvSpPr>
        <p:spPr>
          <a:xfrm>
            <a:off x="611560" y="4509120"/>
            <a:ext cx="7664012" cy="2246769"/>
          </a:xfrm>
          <a:prstGeom prst="rect">
            <a:avLst/>
          </a:prstGeom>
          <a:ln>
            <a:solidFill>
              <a:srgbClr val="00B0F0"/>
            </a:solidFill>
          </a:ln>
        </p:spPr>
        <p:txBody>
          <a:bodyPr wrap="square">
            <a:spAutoFit/>
          </a:bodyPr>
          <a:lstStyle/>
          <a:p>
            <a:r>
              <a:rPr lang="ja-JP" altLang="en-US" sz="1000" dirty="0">
                <a:solidFill>
                  <a:srgbClr val="92D050"/>
                </a:solidFill>
              </a:rPr>
              <a:t># つづき</a:t>
            </a:r>
          </a:p>
          <a:p>
            <a:r>
              <a:rPr lang="ja-JP" altLang="en-US" sz="1000" dirty="0"/>
              <a:t>pars = plot_simplex3(ff.test42,Xi=c(1:3),restore_par=FALSE,zoom.fit=NULL,</a:t>
            </a:r>
          </a:p>
          <a:p>
            <a:r>
              <a:rPr lang="ja-JP" altLang="en-US" sz="1000" dirty="0"/>
              <a:t>                     var.col=NULL,fig.cols=2,fig.rows=1,fig3d=FALSE,includeTotal=TRUE,auto.alpha=.4</a:t>
            </a:r>
            <a:r>
              <a:rPr lang="en-US" altLang="ja-JP" sz="1000" dirty="0"/>
              <a:t>, </a:t>
            </a:r>
            <a:r>
              <a:rPr lang="ja-JP" altLang="en-US" sz="1000" dirty="0"/>
              <a:t>set_pars=TRUE)</a:t>
            </a:r>
          </a:p>
          <a:p>
            <a:r>
              <a:rPr lang="ja-JP" altLang="en-US" sz="1000" dirty="0"/>
              <a:t>pars = plot_simplex3(ff.test42,Xi=0,restore_par=FALSE,zoom.fit=NULL,</a:t>
            </a:r>
          </a:p>
          <a:p>
            <a:r>
              <a:rPr lang="ja-JP" altLang="en-US" sz="1000" dirty="0"/>
              <a:t>                     var.col=alist(alpha=.3,cols=1:4),fig3d=FALSE,includeTotal=TRUE, auto.alpha=.8,set_pars=FALSE)</a:t>
            </a:r>
          </a:p>
          <a:p>
            <a:r>
              <a:rPr lang="ja-JP" altLang="en-US" sz="1000" dirty="0"/>
              <a:t>for (I in ff.test42$imp_ind[1:4])  {</a:t>
            </a:r>
          </a:p>
          <a:p>
            <a:r>
              <a:rPr lang="ja-JP" altLang="en-US" sz="1000" dirty="0">
                <a:solidFill>
                  <a:srgbClr val="92D050"/>
                </a:solidFill>
              </a:rPr>
              <a:t>  #plotting partial OOB-CV separation(including interactions effects)</a:t>
            </a:r>
          </a:p>
          <a:p>
            <a:r>
              <a:rPr lang="ja-JP" altLang="en-US" sz="1000" dirty="0">
                <a:solidFill>
                  <a:srgbClr val="92D050"/>
                </a:solidFill>
              </a:rPr>
              <a:t>  #coloured by true class</a:t>
            </a:r>
          </a:p>
          <a:p>
            <a:r>
              <a:rPr lang="ja-JP" altLang="en-US" sz="1000" dirty="0"/>
              <a:t>  pars = plot_simplex3(ff.test42,Xi=I,restore_par=FALSE,zoom.fit=NULL,</a:t>
            </a:r>
          </a:p>
          <a:p>
            <a:r>
              <a:rPr lang="ja-JP" altLang="en-US" sz="1000" dirty="0"/>
              <a:t>                       var.col=NULL,fig.cols=4,fig.rows=2,fig3d=TRUE,includeTotal=FALSE,label.col=1:3,</a:t>
            </a:r>
          </a:p>
          <a:p>
            <a:r>
              <a:rPr lang="ja-JP" altLang="en-US" sz="1000" dirty="0"/>
              <a:t>                       auto.alpha=.3,set_pars = (I==ff.test42$imp_ind[1]))</a:t>
            </a:r>
          </a:p>
          <a:p>
            <a:r>
              <a:rPr lang="ja-JP" altLang="en-US" sz="1000" dirty="0"/>
              <a:t>  #coloured by varaible value</a:t>
            </a:r>
          </a:p>
          <a:p>
            <a:r>
              <a:rPr lang="ja-JP" altLang="en-US" sz="1000" dirty="0"/>
              <a:t>  pars = plot_simplex3(ff.test42,Xi=I,restore_par=FALSE,zoom.fit=TRUE,</a:t>
            </a:r>
          </a:p>
          <a:p>
            <a:r>
              <a:rPr lang="ja-JP" altLang="en-US" sz="1000" dirty="0"/>
              <a:t>                       var.col=alist(order=FALSE,alpha=.8),fig3d=FALSE,includeTotal=(I==4), auto.alpha=.3,set_pars=FALSE)</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40768"/>
            <a:ext cx="6042780" cy="3021390"/>
          </a:xfrm>
          <a:prstGeom prst="rect">
            <a:avLst/>
          </a:prstGeom>
          <a:ln>
            <a:solidFill>
              <a:srgbClr val="FF0000"/>
            </a:solidFill>
          </a:ln>
        </p:spPr>
      </p:pic>
      <p:cxnSp>
        <p:nvCxnSpPr>
          <p:cNvPr id="7" name="直線コネクタ 6"/>
          <p:cNvCxnSpPr>
            <a:stCxn id="5" idx="1"/>
            <a:endCxn id="5" idx="3"/>
          </p:cNvCxnSpPr>
          <p:nvPr/>
        </p:nvCxnSpPr>
        <p:spPr>
          <a:xfrm>
            <a:off x="611560" y="2851463"/>
            <a:ext cx="60427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5" idx="0"/>
            <a:endCxn id="5" idx="2"/>
          </p:cNvCxnSpPr>
          <p:nvPr/>
        </p:nvCxnSpPr>
        <p:spPr>
          <a:xfrm>
            <a:off x="3632950" y="1340768"/>
            <a:ext cx="0" cy="3021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924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pic>
        <p:nvPicPr>
          <p:cNvPr id="3" name="図 2"/>
          <p:cNvPicPr>
            <a:picLocks noChangeAspect="1"/>
          </p:cNvPicPr>
          <p:nvPr/>
        </p:nvPicPr>
        <p:blipFill>
          <a:blip r:embed="rId2"/>
          <a:stretch>
            <a:fillRect/>
          </a:stretch>
        </p:blipFill>
        <p:spPr>
          <a:xfrm>
            <a:off x="1403648" y="2078947"/>
            <a:ext cx="6336704" cy="4752526"/>
          </a:xfrm>
          <a:prstGeom prst="rect">
            <a:avLst/>
          </a:prstGeom>
        </p:spPr>
      </p:pic>
      <p:sp>
        <p:nvSpPr>
          <p:cNvPr id="4" name="正方形/長方形 3"/>
          <p:cNvSpPr/>
          <p:nvPr/>
        </p:nvSpPr>
        <p:spPr>
          <a:xfrm>
            <a:off x="683568" y="1371061"/>
            <a:ext cx="8280920"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2000" dirty="0"/>
              <a:t>X = </a:t>
            </a:r>
            <a:r>
              <a:rPr lang="en-US" altLang="ja-JP" sz="2000" dirty="0" err="1"/>
              <a:t>data.frame</a:t>
            </a:r>
            <a:r>
              <a:rPr lang="en-US" altLang="ja-JP" sz="2000" dirty="0"/>
              <a:t>(matrix(</a:t>
            </a:r>
            <a:r>
              <a:rPr lang="en-US" altLang="ja-JP" sz="2000" dirty="0" err="1">
                <a:solidFill>
                  <a:srgbClr val="FF0000"/>
                </a:solidFill>
              </a:rPr>
              <a:t>rnorm</a:t>
            </a:r>
            <a:r>
              <a:rPr lang="en-US" altLang="ja-JP" sz="2000" dirty="0">
                <a:solidFill>
                  <a:srgbClr val="FF0000"/>
                </a:solidFill>
              </a:rPr>
              <a:t>(1000)</a:t>
            </a:r>
            <a:r>
              <a:rPr lang="en-US" altLang="ja-JP" sz="2000" dirty="0"/>
              <a:t>,</a:t>
            </a:r>
            <a:r>
              <a:rPr lang="ja-JP" altLang="en-US" sz="2000" dirty="0"/>
              <a:t> </a:t>
            </a:r>
            <a:r>
              <a:rPr lang="en-US" altLang="ja-JP" sz="2000" dirty="0" err="1"/>
              <a:t>nrow</a:t>
            </a:r>
            <a:r>
              <a:rPr lang="en-US" altLang="ja-JP" sz="2000" dirty="0"/>
              <a:t>=1000,</a:t>
            </a:r>
            <a:r>
              <a:rPr lang="ja-JP" altLang="en-US" sz="2000" dirty="0"/>
              <a:t> </a:t>
            </a:r>
            <a:r>
              <a:rPr lang="en-US" altLang="ja-JP" sz="2000" dirty="0" err="1"/>
              <a:t>ncol</a:t>
            </a:r>
            <a:r>
              <a:rPr lang="en-US" altLang="ja-JP" sz="2000" dirty="0"/>
              <a:t>=4))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1000" dirty="0"/>
              <a:t>plot(X)</a:t>
            </a:r>
            <a:endParaRPr lang="ja-JP" altLang="en-US" sz="1000" dirty="0"/>
          </a:p>
        </p:txBody>
      </p:sp>
    </p:spTree>
    <p:extLst>
      <p:ext uri="{BB962C8B-B14F-4D97-AF65-F5344CB8AC3E}">
        <p14:creationId xmlns:p14="http://schemas.microsoft.com/office/powerpoint/2010/main" val="262672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403648" y="1988842"/>
            <a:ext cx="6336704" cy="4752526"/>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sp>
        <p:nvSpPr>
          <p:cNvPr id="4" name="正方形/長方形 3"/>
          <p:cNvSpPr/>
          <p:nvPr/>
        </p:nvSpPr>
        <p:spPr>
          <a:xfrm>
            <a:off x="5292080" y="1371061"/>
            <a:ext cx="3672408"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1000" dirty="0"/>
              <a:t>X = </a:t>
            </a:r>
            <a:r>
              <a:rPr lang="en-US" altLang="ja-JP" sz="1000" dirty="0" err="1"/>
              <a:t>data.frame</a:t>
            </a:r>
            <a:r>
              <a:rPr lang="en-US" altLang="ja-JP" sz="1000" dirty="0"/>
              <a:t>(matrix(</a:t>
            </a:r>
            <a:r>
              <a:rPr lang="en-US" altLang="ja-JP" sz="1000" dirty="0" err="1"/>
              <a:t>rnorm</a:t>
            </a:r>
            <a:r>
              <a:rPr lang="en-US" altLang="ja-JP" sz="1000" dirty="0"/>
              <a:t>(1000),</a:t>
            </a:r>
            <a:r>
              <a:rPr lang="en-US" altLang="ja-JP" sz="1000" dirty="0" err="1"/>
              <a:t>nrow</a:t>
            </a:r>
            <a:r>
              <a:rPr lang="en-US" altLang="ja-JP" sz="1000" dirty="0"/>
              <a:t>=1000,ncol=4))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2000" dirty="0"/>
              <a:t>plot(</a:t>
            </a:r>
            <a:r>
              <a:rPr lang="en-US" altLang="ja-JP" sz="2000" dirty="0" err="1"/>
              <a:t>X,col</a:t>
            </a:r>
            <a:r>
              <a:rPr lang="en-US" altLang="ja-JP" sz="2000" dirty="0"/>
              <a:t>=</a:t>
            </a:r>
            <a:r>
              <a:rPr lang="en-US" altLang="ja-JP" sz="2000" dirty="0" err="1"/>
              <a:t>fcol</a:t>
            </a:r>
            <a:r>
              <a:rPr lang="en-US" altLang="ja-JP" sz="2000" dirty="0"/>
              <a:t>(X,1))</a:t>
            </a:r>
            <a:endParaRPr lang="ja-JP" altLang="en-US" sz="2000" dirty="0"/>
          </a:p>
        </p:txBody>
      </p:sp>
      <p:sp>
        <p:nvSpPr>
          <p:cNvPr id="6" name="正方形/長方形 5"/>
          <p:cNvSpPr/>
          <p:nvPr/>
        </p:nvSpPr>
        <p:spPr>
          <a:xfrm>
            <a:off x="611560" y="1432616"/>
            <a:ext cx="3456395" cy="369332"/>
          </a:xfrm>
          <a:prstGeom prst="rect">
            <a:avLst/>
          </a:prstGeom>
        </p:spPr>
        <p:txBody>
          <a:bodyPr wrap="none">
            <a:spAutoFit/>
          </a:bodyPr>
          <a:lstStyle/>
          <a:p>
            <a:r>
              <a:rPr lang="ja-JP" altLang="en-US" dirty="0"/>
              <a:t>１番目の変数の勾配でカラー生成</a:t>
            </a:r>
          </a:p>
        </p:txBody>
      </p:sp>
    </p:spTree>
    <p:extLst>
      <p:ext uri="{BB962C8B-B14F-4D97-AF65-F5344CB8AC3E}">
        <p14:creationId xmlns:p14="http://schemas.microsoft.com/office/powerpoint/2010/main" val="288704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512156"/>
          </a:xfrm>
        </p:spPr>
        <p:txBody>
          <a:bodyPr>
            <a:normAutofit fontScale="90000"/>
          </a:bodyPr>
          <a:lstStyle/>
          <a:p>
            <a:r>
              <a:rPr kumimoji="1" lang="ja-JP" altLang="en-US" sz="3200" dirty="0"/>
              <a:t>やりたいこと</a:t>
            </a:r>
          </a:p>
        </p:txBody>
      </p:sp>
      <p:sp>
        <p:nvSpPr>
          <p:cNvPr id="4" name="テキスト ボックス 3"/>
          <p:cNvSpPr txBox="1"/>
          <p:nvPr/>
        </p:nvSpPr>
        <p:spPr>
          <a:xfrm>
            <a:off x="971600" y="1772816"/>
            <a:ext cx="720080" cy="4832092"/>
          </a:xfrm>
          <a:prstGeom prst="rect">
            <a:avLst/>
          </a:prstGeom>
          <a:noFill/>
        </p:spPr>
        <p:txBody>
          <a:bodyPr wrap="square" rtlCol="0">
            <a:spAutoFit/>
          </a:bodyPr>
          <a:lstStyle/>
          <a:p>
            <a:pPr>
              <a:lnSpc>
                <a:spcPct val="150000"/>
              </a:lnSpc>
            </a:pPr>
            <a:r>
              <a:rPr kumimoji="1" lang="en-US" altLang="ja-JP" sz="2400" dirty="0"/>
              <a:t>X</a:t>
            </a:r>
            <a:r>
              <a:rPr kumimoji="1" lang="en-US" altLang="ja-JP" sz="2400" baseline="-25000" dirty="0"/>
              <a:t>1</a:t>
            </a:r>
          </a:p>
          <a:p>
            <a:pPr>
              <a:lnSpc>
                <a:spcPct val="150000"/>
              </a:lnSpc>
            </a:pPr>
            <a:r>
              <a:rPr lang="en-US" altLang="ja-JP" sz="2400" dirty="0"/>
              <a:t>X</a:t>
            </a:r>
            <a:r>
              <a:rPr lang="en-US" altLang="ja-JP" sz="2400" baseline="-25000" dirty="0"/>
              <a:t>2</a:t>
            </a:r>
            <a:endParaRPr kumimoji="1" lang="en-US" altLang="ja-JP" sz="2400" baseline="-25000" dirty="0"/>
          </a:p>
          <a:p>
            <a:pPr>
              <a:lnSpc>
                <a:spcPct val="150000"/>
              </a:lnSpc>
            </a:pPr>
            <a:r>
              <a:rPr lang="en-US" altLang="ja-JP" sz="2400" dirty="0"/>
              <a:t>X</a:t>
            </a:r>
            <a:r>
              <a:rPr lang="en-US" altLang="ja-JP" sz="2400" baseline="-25000" dirty="0"/>
              <a:t>3</a:t>
            </a:r>
          </a:p>
          <a:p>
            <a:pPr>
              <a:lnSpc>
                <a:spcPct val="150000"/>
              </a:lnSpc>
            </a:pPr>
            <a:r>
              <a:rPr lang="en-US" altLang="ja-JP" sz="2400" dirty="0"/>
              <a:t>X</a:t>
            </a:r>
            <a:r>
              <a:rPr lang="en-US" altLang="ja-JP" sz="2400" baseline="-25000" dirty="0"/>
              <a:t>4</a:t>
            </a:r>
          </a:p>
          <a:p>
            <a:pPr>
              <a:lnSpc>
                <a:spcPct val="150000"/>
              </a:lnSpc>
            </a:pPr>
            <a:r>
              <a:rPr lang="en-US" altLang="ja-JP" sz="2400" dirty="0"/>
              <a:t>X</a:t>
            </a:r>
            <a:r>
              <a:rPr lang="en-US" altLang="ja-JP" sz="2400" baseline="-25000" dirty="0"/>
              <a:t>5</a:t>
            </a:r>
          </a:p>
          <a:p>
            <a:pPr>
              <a:lnSpc>
                <a:spcPct val="150000"/>
              </a:lnSpc>
            </a:pPr>
            <a:r>
              <a:rPr lang="en-US" altLang="ja-JP" sz="2400" dirty="0"/>
              <a:t>X</a:t>
            </a:r>
            <a:r>
              <a:rPr lang="en-US" altLang="ja-JP" sz="2400" baseline="-25000" dirty="0"/>
              <a:t>6</a:t>
            </a:r>
          </a:p>
          <a:p>
            <a:pPr>
              <a:lnSpc>
                <a:spcPct val="150000"/>
              </a:lnSpc>
            </a:pPr>
            <a:r>
              <a:rPr lang="en-US" altLang="ja-JP" sz="2400" dirty="0"/>
              <a:t>X</a:t>
            </a:r>
            <a:r>
              <a:rPr lang="en-US" altLang="ja-JP" sz="2400" baseline="-25000" dirty="0"/>
              <a:t>7</a:t>
            </a:r>
          </a:p>
          <a:p>
            <a:r>
              <a:rPr lang="en-US" altLang="ja-JP" sz="2400" dirty="0"/>
              <a:t>X</a:t>
            </a:r>
            <a:r>
              <a:rPr lang="en-US" altLang="ja-JP" sz="2400" baseline="-25000" dirty="0"/>
              <a:t>8</a:t>
            </a:r>
          </a:p>
          <a:p>
            <a:r>
              <a:rPr lang="ja-JP" altLang="en-US" sz="3200" dirty="0"/>
              <a:t>：</a:t>
            </a:r>
            <a:endParaRPr kumimoji="1" lang="ja-JP" altLang="en-US" sz="3200" dirty="0"/>
          </a:p>
        </p:txBody>
      </p:sp>
      <p:sp>
        <p:nvSpPr>
          <p:cNvPr id="5" name="四角形: 角を丸くする 4"/>
          <p:cNvSpPr/>
          <p:nvPr/>
        </p:nvSpPr>
        <p:spPr>
          <a:xfrm>
            <a:off x="3250704" y="2996952"/>
            <a:ext cx="2329408" cy="1408136"/>
          </a:xfrm>
          <a:prstGeom prst="roundRect">
            <a:avLst/>
          </a:prstGeom>
          <a:solidFill>
            <a:schemeClr val="bg1">
              <a:lumMod val="75000"/>
            </a:schemeClr>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モデル</a:t>
            </a:r>
          </a:p>
        </p:txBody>
      </p:sp>
      <p:sp>
        <p:nvSpPr>
          <p:cNvPr id="6" name="右中かっこ 5"/>
          <p:cNvSpPr/>
          <p:nvPr/>
        </p:nvSpPr>
        <p:spPr>
          <a:xfrm>
            <a:off x="1619672" y="1916832"/>
            <a:ext cx="576064" cy="4688076"/>
          </a:xfrm>
          <a:prstGeom prst="rightBrace">
            <a:avLst>
              <a:gd name="adj1" fmla="val 8333"/>
              <a:gd name="adj2" fmla="val 38058"/>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 name="直線矢印コネクタ 7"/>
          <p:cNvCxnSpPr>
            <a:stCxn id="6" idx="1"/>
          </p:cNvCxnSpPr>
          <p:nvPr/>
        </p:nvCxnSpPr>
        <p:spPr>
          <a:xfrm>
            <a:off x="2195736" y="3701020"/>
            <a:ext cx="936104" cy="160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674836" y="1772816"/>
            <a:ext cx="720080" cy="3354765"/>
          </a:xfrm>
          <a:prstGeom prst="rect">
            <a:avLst/>
          </a:prstGeom>
          <a:noFill/>
        </p:spPr>
        <p:txBody>
          <a:bodyPr wrap="square" rtlCol="0">
            <a:spAutoFit/>
          </a:bodyPr>
          <a:lstStyle/>
          <a:p>
            <a:pPr>
              <a:lnSpc>
                <a:spcPct val="150000"/>
              </a:lnSpc>
            </a:pPr>
            <a:r>
              <a:rPr kumimoji="1" lang="en-US" altLang="ja-JP" sz="2400" dirty="0"/>
              <a:t>C</a:t>
            </a:r>
            <a:r>
              <a:rPr kumimoji="1" lang="en-US" altLang="ja-JP" sz="2400" baseline="-25000" dirty="0"/>
              <a:t>1</a:t>
            </a:r>
          </a:p>
          <a:p>
            <a:pPr>
              <a:lnSpc>
                <a:spcPct val="150000"/>
              </a:lnSpc>
            </a:pPr>
            <a:r>
              <a:rPr lang="en-US" altLang="ja-JP" sz="2400" dirty="0"/>
              <a:t>C</a:t>
            </a:r>
            <a:r>
              <a:rPr lang="en-US" altLang="ja-JP" sz="2400" baseline="-25000" dirty="0"/>
              <a:t>2</a:t>
            </a:r>
            <a:endParaRPr kumimoji="1" lang="en-US" altLang="ja-JP" sz="2400" baseline="-25000" dirty="0"/>
          </a:p>
          <a:p>
            <a:pPr>
              <a:lnSpc>
                <a:spcPct val="150000"/>
              </a:lnSpc>
            </a:pPr>
            <a:r>
              <a:rPr lang="en-US" altLang="ja-JP" sz="2400" dirty="0"/>
              <a:t>C</a:t>
            </a:r>
            <a:r>
              <a:rPr lang="en-US" altLang="ja-JP" sz="2400" baseline="-25000" dirty="0"/>
              <a:t>3</a:t>
            </a:r>
          </a:p>
          <a:p>
            <a:pPr>
              <a:lnSpc>
                <a:spcPct val="150000"/>
              </a:lnSpc>
            </a:pPr>
            <a:r>
              <a:rPr lang="en-US" altLang="ja-JP" sz="2400" dirty="0"/>
              <a:t>C</a:t>
            </a:r>
            <a:r>
              <a:rPr lang="en-US" altLang="ja-JP" sz="2400" baseline="-25000" dirty="0"/>
              <a:t>4</a:t>
            </a:r>
          </a:p>
          <a:p>
            <a:pPr>
              <a:lnSpc>
                <a:spcPct val="150000"/>
              </a:lnSpc>
            </a:pPr>
            <a:r>
              <a:rPr lang="en-US" altLang="ja-JP" sz="2400" dirty="0"/>
              <a:t>C</a:t>
            </a:r>
            <a:r>
              <a:rPr lang="en-US" altLang="ja-JP" sz="2400" baseline="-25000" dirty="0"/>
              <a:t>5</a:t>
            </a:r>
          </a:p>
          <a:p>
            <a:r>
              <a:rPr lang="ja-JP" altLang="en-US" sz="3200" dirty="0"/>
              <a:t> ：</a:t>
            </a:r>
            <a:endParaRPr kumimoji="1" lang="ja-JP" altLang="en-US" sz="3200" dirty="0"/>
          </a:p>
        </p:txBody>
      </p:sp>
      <p:cxnSp>
        <p:nvCxnSpPr>
          <p:cNvPr id="11" name="直線矢印コネクタ 10"/>
          <p:cNvCxnSpPr>
            <a:stCxn id="5" idx="3"/>
          </p:cNvCxnSpPr>
          <p:nvPr/>
        </p:nvCxnSpPr>
        <p:spPr>
          <a:xfrm flipV="1">
            <a:off x="5580112" y="2132856"/>
            <a:ext cx="1152128" cy="15681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5" idx="3"/>
          </p:cNvCxnSpPr>
          <p:nvPr/>
        </p:nvCxnSpPr>
        <p:spPr>
          <a:xfrm flipV="1">
            <a:off x="5580112" y="2780928"/>
            <a:ext cx="1152128" cy="92009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5" idx="3"/>
          </p:cNvCxnSpPr>
          <p:nvPr/>
        </p:nvCxnSpPr>
        <p:spPr>
          <a:xfrm flipV="1">
            <a:off x="5580112" y="3240974"/>
            <a:ext cx="1152128" cy="4600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3"/>
          </p:cNvCxnSpPr>
          <p:nvPr/>
        </p:nvCxnSpPr>
        <p:spPr>
          <a:xfrm>
            <a:off x="5580112" y="3701020"/>
            <a:ext cx="1152128" cy="776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5" idx="3"/>
          </p:cNvCxnSpPr>
          <p:nvPr/>
        </p:nvCxnSpPr>
        <p:spPr>
          <a:xfrm>
            <a:off x="5580112" y="3701020"/>
            <a:ext cx="1094724" cy="59207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楕円 25"/>
          <p:cNvSpPr/>
          <p:nvPr/>
        </p:nvSpPr>
        <p:spPr>
          <a:xfrm>
            <a:off x="899592" y="4653136"/>
            <a:ext cx="576064" cy="4744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p:cNvSpPr/>
          <p:nvPr/>
        </p:nvSpPr>
        <p:spPr>
          <a:xfrm>
            <a:off x="6660232" y="3530619"/>
            <a:ext cx="576064" cy="47444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p:cNvCxnSpPr>
            <a:stCxn id="26" idx="6"/>
            <a:endCxn id="27" idx="2"/>
          </p:cNvCxnSpPr>
          <p:nvPr/>
        </p:nvCxnSpPr>
        <p:spPr>
          <a:xfrm flipV="1">
            <a:off x="1475656" y="3767842"/>
            <a:ext cx="5184576" cy="11225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805064" y="4233282"/>
            <a:ext cx="637524" cy="707886"/>
          </a:xfrm>
          <a:prstGeom prst="rect">
            <a:avLst/>
          </a:prstGeom>
          <a:noFill/>
        </p:spPr>
        <p:txBody>
          <a:bodyPr wrap="square" rtlCol="0">
            <a:spAutoFit/>
          </a:bodyPr>
          <a:lstStyle/>
          <a:p>
            <a:pPr algn="ctr"/>
            <a:r>
              <a:rPr kumimoji="1" lang="en-US" altLang="ja-JP" sz="4000" dirty="0">
                <a:solidFill>
                  <a:srgbClr val="FF0000"/>
                </a:solidFill>
              </a:rPr>
              <a:t>?</a:t>
            </a:r>
          </a:p>
        </p:txBody>
      </p:sp>
      <p:sp>
        <p:nvSpPr>
          <p:cNvPr id="32" name="テキスト ボックス 31"/>
          <p:cNvSpPr txBox="1"/>
          <p:nvPr/>
        </p:nvSpPr>
        <p:spPr>
          <a:xfrm>
            <a:off x="1979712" y="5308764"/>
            <a:ext cx="6912768" cy="1323439"/>
          </a:xfrm>
          <a:prstGeom prst="rect">
            <a:avLst/>
          </a:prstGeom>
          <a:noFill/>
        </p:spPr>
        <p:txBody>
          <a:bodyPr wrap="square" rtlCol="0">
            <a:spAutoFit/>
          </a:bodyPr>
          <a:lstStyle/>
          <a:p>
            <a:r>
              <a:rPr lang="ja-JP" altLang="en-US" sz="2000" dirty="0"/>
              <a:t>（例） 変数</a:t>
            </a:r>
            <a:r>
              <a:rPr lang="en-US" altLang="ja-JP" sz="2000" dirty="0"/>
              <a:t>X</a:t>
            </a:r>
            <a:r>
              <a:rPr lang="en-US" altLang="ja-JP" sz="2000" baseline="-25000" dirty="0"/>
              <a:t>6</a:t>
            </a:r>
            <a:r>
              <a:rPr lang="ja-JP" altLang="en-US" sz="2000" dirty="0"/>
              <a:t> が増加したとき、</a:t>
            </a:r>
            <a:endParaRPr lang="en-US" altLang="ja-JP" sz="2000" dirty="0"/>
          </a:p>
          <a:p>
            <a:r>
              <a:rPr lang="ja-JP" altLang="en-US" sz="2000" dirty="0"/>
              <a:t>　　　 分類クラス</a:t>
            </a:r>
            <a:r>
              <a:rPr lang="en-US" altLang="ja-JP" sz="2000" dirty="0"/>
              <a:t>C</a:t>
            </a:r>
            <a:r>
              <a:rPr lang="en-US" altLang="ja-JP" sz="2000" baseline="-25000" dirty="0"/>
              <a:t>4</a:t>
            </a:r>
            <a:r>
              <a:rPr lang="ja-JP" altLang="en-US" sz="2000" dirty="0" err="1"/>
              <a:t>への</a:t>
            </a:r>
            <a:r>
              <a:rPr lang="ja-JP" altLang="en-US" sz="2000" dirty="0"/>
              <a:t>所属確率は増えるのか❓減るのか❓</a:t>
            </a:r>
            <a:endParaRPr lang="en-US" altLang="ja-JP" sz="2000" dirty="0"/>
          </a:p>
          <a:p>
            <a:endParaRPr kumimoji="1" lang="en-US" altLang="ja-JP" sz="2000" dirty="0"/>
          </a:p>
          <a:p>
            <a:r>
              <a:rPr kumimoji="1" lang="ja-JP" altLang="en-US" sz="2000" b="1" dirty="0"/>
              <a:t>　　　 </a:t>
            </a:r>
            <a:r>
              <a:rPr lang="en-US" altLang="ja-JP" sz="2000" b="1" dirty="0"/>
              <a:t>X</a:t>
            </a:r>
            <a:r>
              <a:rPr lang="en-US" altLang="ja-JP" sz="2000" b="1" baseline="-25000" dirty="0"/>
              <a:t>6</a:t>
            </a:r>
            <a:r>
              <a:rPr lang="ja-JP" altLang="en-US" sz="2000" b="1" dirty="0"/>
              <a:t> は、見ておく </a:t>
            </a:r>
            <a:r>
              <a:rPr lang="en-US" altLang="ja-JP" sz="2000" b="1" dirty="0"/>
              <a:t>and/or</a:t>
            </a:r>
            <a:r>
              <a:rPr lang="ja-JP" altLang="en-US" sz="2000" b="1" dirty="0"/>
              <a:t> 操作する価値がある変数か？</a:t>
            </a:r>
            <a:endParaRPr kumimoji="1" lang="ja-JP" altLang="en-US" sz="2000" b="1" dirty="0"/>
          </a:p>
        </p:txBody>
      </p:sp>
      <p:sp>
        <p:nvSpPr>
          <p:cNvPr id="33" name="正方形/長方形 32"/>
          <p:cNvSpPr/>
          <p:nvPr/>
        </p:nvSpPr>
        <p:spPr>
          <a:xfrm>
            <a:off x="457200" y="1124744"/>
            <a:ext cx="7773008" cy="461665"/>
          </a:xfrm>
          <a:prstGeom prst="rect">
            <a:avLst/>
          </a:prstGeom>
        </p:spPr>
        <p:txBody>
          <a:bodyPr wrap="square">
            <a:spAutoFit/>
          </a:bodyPr>
          <a:lstStyle/>
          <a:p>
            <a:pPr algn="ctr"/>
            <a:r>
              <a:rPr lang="ja-JP" altLang="en-US" sz="2400" dirty="0"/>
              <a:t>注目した変数が予測にどう影響するか知りたい</a:t>
            </a:r>
            <a:endParaRPr lang="en-US" altLang="ja-JP" sz="2400" dirty="0"/>
          </a:p>
        </p:txBody>
      </p:sp>
    </p:spTree>
    <p:extLst>
      <p:ext uri="{BB962C8B-B14F-4D97-AF65-F5344CB8AC3E}">
        <p14:creationId xmlns:p14="http://schemas.microsoft.com/office/powerpoint/2010/main" val="3812652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331639" y="1988840"/>
            <a:ext cx="6480722" cy="4860540"/>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sp>
        <p:nvSpPr>
          <p:cNvPr id="4" name="正方形/長方形 3"/>
          <p:cNvSpPr/>
          <p:nvPr/>
        </p:nvSpPr>
        <p:spPr>
          <a:xfrm>
            <a:off x="5292080" y="1371061"/>
            <a:ext cx="3672408"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1000" dirty="0"/>
              <a:t>X = </a:t>
            </a:r>
            <a:r>
              <a:rPr lang="en-US" altLang="ja-JP" sz="1000" dirty="0" err="1"/>
              <a:t>data.frame</a:t>
            </a:r>
            <a:r>
              <a:rPr lang="en-US" altLang="ja-JP" sz="1000" dirty="0"/>
              <a:t>(matrix(</a:t>
            </a:r>
            <a:r>
              <a:rPr lang="en-US" altLang="ja-JP" sz="1000" dirty="0" err="1"/>
              <a:t>rnorm</a:t>
            </a:r>
            <a:r>
              <a:rPr lang="en-US" altLang="ja-JP" sz="1000" dirty="0"/>
              <a:t>(1000),</a:t>
            </a:r>
            <a:r>
              <a:rPr lang="en-US" altLang="ja-JP" sz="1000" dirty="0" err="1"/>
              <a:t>nrow</a:t>
            </a:r>
            <a:r>
              <a:rPr lang="en-US" altLang="ja-JP" sz="1000" dirty="0"/>
              <a:t>=1000,ncol=4))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2000" dirty="0"/>
              <a:t>plot(</a:t>
            </a:r>
            <a:r>
              <a:rPr lang="en-US" altLang="ja-JP" sz="2000" dirty="0" err="1"/>
              <a:t>X,col</a:t>
            </a:r>
            <a:r>
              <a:rPr lang="en-US" altLang="ja-JP" sz="2000" dirty="0"/>
              <a:t>=</a:t>
            </a:r>
            <a:r>
              <a:rPr lang="en-US" altLang="ja-JP" sz="2000" dirty="0" err="1"/>
              <a:t>fcol</a:t>
            </a:r>
            <a:r>
              <a:rPr lang="en-US" altLang="ja-JP" sz="2000" dirty="0"/>
              <a:t>(X,2))</a:t>
            </a:r>
            <a:endParaRPr lang="ja-JP" altLang="en-US" sz="2000" dirty="0"/>
          </a:p>
        </p:txBody>
      </p:sp>
      <p:sp>
        <p:nvSpPr>
          <p:cNvPr id="6" name="正方形/長方形 5"/>
          <p:cNvSpPr/>
          <p:nvPr/>
        </p:nvSpPr>
        <p:spPr>
          <a:xfrm>
            <a:off x="611560" y="1432616"/>
            <a:ext cx="3456395" cy="369332"/>
          </a:xfrm>
          <a:prstGeom prst="rect">
            <a:avLst/>
          </a:prstGeom>
        </p:spPr>
        <p:txBody>
          <a:bodyPr wrap="none">
            <a:spAutoFit/>
          </a:bodyPr>
          <a:lstStyle/>
          <a:p>
            <a:r>
              <a:rPr lang="ja-JP" altLang="en-US" dirty="0"/>
              <a:t>２番目の変数の勾配でカラー生成</a:t>
            </a:r>
          </a:p>
        </p:txBody>
      </p:sp>
    </p:spTree>
    <p:extLst>
      <p:ext uri="{BB962C8B-B14F-4D97-AF65-F5344CB8AC3E}">
        <p14:creationId xmlns:p14="http://schemas.microsoft.com/office/powerpoint/2010/main" val="52672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403647" y="2132856"/>
            <a:ext cx="6336706" cy="4752528"/>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sp>
        <p:nvSpPr>
          <p:cNvPr id="4" name="正方形/長方形 3"/>
          <p:cNvSpPr/>
          <p:nvPr/>
        </p:nvSpPr>
        <p:spPr>
          <a:xfrm>
            <a:off x="5292080" y="1371061"/>
            <a:ext cx="3672408"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1000" dirty="0"/>
              <a:t>X = </a:t>
            </a:r>
            <a:r>
              <a:rPr lang="en-US" altLang="ja-JP" sz="1000" dirty="0" err="1"/>
              <a:t>data.frame</a:t>
            </a:r>
            <a:r>
              <a:rPr lang="en-US" altLang="ja-JP" sz="1000" dirty="0"/>
              <a:t>(matrix(</a:t>
            </a:r>
            <a:r>
              <a:rPr lang="en-US" altLang="ja-JP" sz="1000" dirty="0" err="1"/>
              <a:t>rnorm</a:t>
            </a:r>
            <a:r>
              <a:rPr lang="en-US" altLang="ja-JP" sz="1000" dirty="0"/>
              <a:t>(1000),</a:t>
            </a:r>
            <a:r>
              <a:rPr lang="en-US" altLang="ja-JP" sz="1000" dirty="0" err="1"/>
              <a:t>nrow</a:t>
            </a:r>
            <a:r>
              <a:rPr lang="en-US" altLang="ja-JP" sz="1000" dirty="0"/>
              <a:t>=1000,ncol=4))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2000" dirty="0"/>
              <a:t>plot(</a:t>
            </a:r>
            <a:r>
              <a:rPr lang="en-US" altLang="ja-JP" sz="2000" dirty="0" err="1"/>
              <a:t>X,col</a:t>
            </a:r>
            <a:r>
              <a:rPr lang="en-US" altLang="ja-JP" sz="2000" dirty="0"/>
              <a:t>=</a:t>
            </a:r>
            <a:r>
              <a:rPr lang="en-US" altLang="ja-JP" sz="2000" dirty="0" err="1"/>
              <a:t>fcol</a:t>
            </a:r>
            <a:r>
              <a:rPr lang="en-US" altLang="ja-JP" sz="2000" dirty="0"/>
              <a:t>(X,1:2))</a:t>
            </a:r>
          </a:p>
        </p:txBody>
      </p:sp>
      <p:sp>
        <p:nvSpPr>
          <p:cNvPr id="5" name="正方形/長方形 4"/>
          <p:cNvSpPr/>
          <p:nvPr/>
        </p:nvSpPr>
        <p:spPr>
          <a:xfrm>
            <a:off x="611560" y="1432616"/>
            <a:ext cx="4514377" cy="369332"/>
          </a:xfrm>
          <a:prstGeom prst="rect">
            <a:avLst/>
          </a:prstGeom>
        </p:spPr>
        <p:txBody>
          <a:bodyPr wrap="none">
            <a:spAutoFit/>
          </a:bodyPr>
          <a:lstStyle/>
          <a:p>
            <a:r>
              <a:rPr lang="ja-JP" altLang="en-US" dirty="0"/>
              <a:t>１＋２番目の変数の線形な勾配でカラー生成</a:t>
            </a:r>
          </a:p>
        </p:txBody>
      </p:sp>
    </p:spTree>
    <p:extLst>
      <p:ext uri="{BB962C8B-B14F-4D97-AF65-F5344CB8AC3E}">
        <p14:creationId xmlns:p14="http://schemas.microsoft.com/office/powerpoint/2010/main" val="213256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75656" y="2240870"/>
            <a:ext cx="6192688" cy="4644514"/>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sp>
        <p:nvSpPr>
          <p:cNvPr id="4" name="正方形/長方形 3"/>
          <p:cNvSpPr/>
          <p:nvPr/>
        </p:nvSpPr>
        <p:spPr>
          <a:xfrm>
            <a:off x="5292080" y="1371061"/>
            <a:ext cx="3672408"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1000" dirty="0"/>
              <a:t>X = </a:t>
            </a:r>
            <a:r>
              <a:rPr lang="en-US" altLang="ja-JP" sz="1000" dirty="0" err="1"/>
              <a:t>data.frame</a:t>
            </a:r>
            <a:r>
              <a:rPr lang="en-US" altLang="ja-JP" sz="1000" dirty="0"/>
              <a:t>(matrix(</a:t>
            </a:r>
            <a:r>
              <a:rPr lang="en-US" altLang="ja-JP" sz="1000" dirty="0" err="1"/>
              <a:t>rnorm</a:t>
            </a:r>
            <a:r>
              <a:rPr lang="en-US" altLang="ja-JP" sz="1000" dirty="0"/>
              <a:t>(1000),</a:t>
            </a:r>
            <a:r>
              <a:rPr lang="en-US" altLang="ja-JP" sz="1000" dirty="0" err="1"/>
              <a:t>nrow</a:t>
            </a:r>
            <a:r>
              <a:rPr lang="en-US" altLang="ja-JP" sz="1000" dirty="0"/>
              <a:t>=1000,ncol=4))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2000" dirty="0"/>
              <a:t>plot(</a:t>
            </a:r>
            <a:r>
              <a:rPr lang="en-US" altLang="ja-JP" sz="2000" dirty="0" err="1"/>
              <a:t>X,col</a:t>
            </a:r>
            <a:r>
              <a:rPr lang="en-US" altLang="ja-JP" sz="2000" dirty="0"/>
              <a:t>=</a:t>
            </a:r>
            <a:r>
              <a:rPr lang="en-US" altLang="ja-JP" sz="2000" dirty="0" err="1"/>
              <a:t>fcol</a:t>
            </a:r>
            <a:r>
              <a:rPr lang="en-US" altLang="ja-JP" sz="2000" dirty="0"/>
              <a:t>(X,1:3))</a:t>
            </a:r>
          </a:p>
        </p:txBody>
      </p:sp>
      <p:sp>
        <p:nvSpPr>
          <p:cNvPr id="5" name="正方形/長方形 4"/>
          <p:cNvSpPr/>
          <p:nvPr/>
        </p:nvSpPr>
        <p:spPr>
          <a:xfrm>
            <a:off x="611560" y="1432616"/>
            <a:ext cx="4318811" cy="369332"/>
          </a:xfrm>
          <a:prstGeom prst="rect">
            <a:avLst/>
          </a:prstGeom>
        </p:spPr>
        <p:txBody>
          <a:bodyPr wrap="none">
            <a:spAutoFit/>
          </a:bodyPr>
          <a:lstStyle/>
          <a:p>
            <a:r>
              <a:rPr lang="ja-JP" altLang="en-US" dirty="0"/>
              <a:t>１～３番目の変数の</a:t>
            </a:r>
            <a:r>
              <a:rPr lang="en-US" altLang="ja-JP" dirty="0"/>
              <a:t>PCA</a:t>
            </a:r>
            <a:r>
              <a:rPr lang="ja-JP" altLang="en-US" dirty="0"/>
              <a:t>勾配でカラー生成</a:t>
            </a:r>
          </a:p>
        </p:txBody>
      </p:sp>
    </p:spTree>
    <p:extLst>
      <p:ext uri="{BB962C8B-B14F-4D97-AF65-F5344CB8AC3E}">
        <p14:creationId xmlns:p14="http://schemas.microsoft.com/office/powerpoint/2010/main" val="954983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475656" y="2240870"/>
            <a:ext cx="6192688" cy="4644514"/>
          </a:xfrm>
          <a:prstGeom prst="rect">
            <a:avLst/>
          </a:prstGeom>
        </p:spPr>
      </p:pic>
      <p:sp>
        <p:nvSpPr>
          <p:cNvPr id="2" name="タイトル 1"/>
          <p:cNvSpPr>
            <a:spLocks noGrp="1"/>
          </p:cNvSpPr>
          <p:nvPr>
            <p:ph type="title"/>
          </p:nvPr>
        </p:nvSpPr>
        <p:spPr>
          <a:xfrm>
            <a:off x="457200" y="533400"/>
            <a:ext cx="8229600" cy="663352"/>
          </a:xfrm>
        </p:spPr>
        <p:txBody>
          <a:bodyPr>
            <a:normAutofit/>
          </a:bodyPr>
          <a:lstStyle/>
          <a:p>
            <a:r>
              <a:rPr lang="ja-JP" altLang="en-US" sz="3200" dirty="0"/>
              <a:t>余談： グラデーション作成関数　</a:t>
            </a:r>
            <a:r>
              <a:rPr lang="en-US" altLang="ja-JP" sz="3200" dirty="0" err="1"/>
              <a:t>fcol</a:t>
            </a:r>
            <a:r>
              <a:rPr lang="en-US" altLang="ja-JP" sz="3200" dirty="0"/>
              <a:t>()</a:t>
            </a:r>
            <a:endParaRPr kumimoji="1" lang="ja-JP" altLang="en-US" sz="3200" dirty="0"/>
          </a:p>
        </p:txBody>
      </p:sp>
      <p:sp>
        <p:nvSpPr>
          <p:cNvPr id="4" name="正方形/長方形 3"/>
          <p:cNvSpPr/>
          <p:nvPr/>
        </p:nvSpPr>
        <p:spPr>
          <a:xfrm>
            <a:off x="5292080" y="1371061"/>
            <a:ext cx="3672408" cy="861774"/>
          </a:xfrm>
          <a:prstGeom prst="rect">
            <a:avLst/>
          </a:prstGeom>
          <a:ln>
            <a:solidFill>
              <a:srgbClr val="00B0F0"/>
            </a:solidFill>
          </a:ln>
        </p:spPr>
        <p:txBody>
          <a:bodyPr wrap="square">
            <a:spAutoFit/>
          </a:bodyPr>
          <a:lstStyle/>
          <a:p>
            <a:r>
              <a:rPr lang="en-US" altLang="ja-JP" sz="1000" dirty="0">
                <a:solidFill>
                  <a:srgbClr val="0000FF"/>
                </a:solidFill>
              </a:rPr>
              <a:t>library</a:t>
            </a:r>
            <a:r>
              <a:rPr lang="en-US" altLang="ja-JP" sz="1000" dirty="0"/>
              <a:t>(</a:t>
            </a:r>
            <a:r>
              <a:rPr lang="en-US" altLang="ja-JP" sz="1000" dirty="0" err="1"/>
              <a:t>forestFloor</a:t>
            </a:r>
            <a:r>
              <a:rPr lang="en-US" altLang="ja-JP" sz="1000" dirty="0"/>
              <a:t>)</a:t>
            </a:r>
          </a:p>
          <a:p>
            <a:r>
              <a:rPr lang="en-US" altLang="ja-JP" sz="1000" dirty="0"/>
              <a:t>X = </a:t>
            </a:r>
            <a:r>
              <a:rPr lang="en-US" altLang="ja-JP" sz="1000" dirty="0" err="1"/>
              <a:t>data.frame</a:t>
            </a:r>
            <a:r>
              <a:rPr lang="en-US" altLang="ja-JP" sz="1000" dirty="0"/>
              <a:t>(matrix(</a:t>
            </a:r>
            <a:r>
              <a:rPr lang="en-US" altLang="ja-JP" sz="1000" dirty="0" err="1"/>
              <a:t>rnorm</a:t>
            </a:r>
            <a:r>
              <a:rPr lang="en-US" altLang="ja-JP" sz="1000" dirty="0"/>
              <a:t>(1000),</a:t>
            </a:r>
            <a:r>
              <a:rPr lang="en-US" altLang="ja-JP" sz="1000" dirty="0" err="1"/>
              <a:t>nrow</a:t>
            </a:r>
            <a:r>
              <a:rPr lang="en-US" altLang="ja-JP" sz="1000" dirty="0"/>
              <a:t>=1000,ncol=4))</a:t>
            </a:r>
          </a:p>
          <a:p>
            <a:r>
              <a:rPr lang="en-US" altLang="ja-JP" sz="1000" dirty="0"/>
              <a:t>X[] = </a:t>
            </a:r>
            <a:r>
              <a:rPr lang="en-US" altLang="ja-JP" sz="1000" dirty="0" err="1"/>
              <a:t>lapply</a:t>
            </a:r>
            <a:r>
              <a:rPr lang="en-US" altLang="ja-JP" sz="1000" dirty="0"/>
              <a:t>(</a:t>
            </a:r>
            <a:r>
              <a:rPr lang="en-US" altLang="ja-JP" sz="1000" dirty="0" err="1"/>
              <a:t>X,jitter,amount</a:t>
            </a:r>
            <a:r>
              <a:rPr lang="en-US" altLang="ja-JP" sz="1000" dirty="0"/>
              <a:t> = 1.5)</a:t>
            </a:r>
          </a:p>
          <a:p>
            <a:r>
              <a:rPr lang="en-US" altLang="ja-JP" sz="2000" dirty="0"/>
              <a:t>plot(</a:t>
            </a:r>
            <a:r>
              <a:rPr lang="en-US" altLang="ja-JP" sz="2000" dirty="0" err="1"/>
              <a:t>X,col</a:t>
            </a:r>
            <a:r>
              <a:rPr lang="en-US" altLang="ja-JP" sz="2000" dirty="0"/>
              <a:t>=</a:t>
            </a:r>
            <a:r>
              <a:rPr lang="en-US" altLang="ja-JP" sz="2000" dirty="0" err="1"/>
              <a:t>fcol</a:t>
            </a:r>
            <a:r>
              <a:rPr lang="en-US" altLang="ja-JP" sz="2000" dirty="0"/>
              <a:t>(X,1:4))</a:t>
            </a:r>
          </a:p>
        </p:txBody>
      </p:sp>
      <p:sp>
        <p:nvSpPr>
          <p:cNvPr id="5" name="正方形/長方形 4"/>
          <p:cNvSpPr/>
          <p:nvPr/>
        </p:nvSpPr>
        <p:spPr>
          <a:xfrm>
            <a:off x="611560" y="1432616"/>
            <a:ext cx="4318811" cy="369332"/>
          </a:xfrm>
          <a:prstGeom prst="rect">
            <a:avLst/>
          </a:prstGeom>
        </p:spPr>
        <p:txBody>
          <a:bodyPr wrap="none">
            <a:spAutoFit/>
          </a:bodyPr>
          <a:lstStyle/>
          <a:p>
            <a:r>
              <a:rPr lang="ja-JP" altLang="en-US" dirty="0"/>
              <a:t>１～４番目の変数の</a:t>
            </a:r>
            <a:r>
              <a:rPr lang="en-US" altLang="ja-JP" dirty="0"/>
              <a:t>PCA</a:t>
            </a:r>
            <a:r>
              <a:rPr lang="ja-JP" altLang="en-US" dirty="0"/>
              <a:t>勾配でカラー生成</a:t>
            </a:r>
          </a:p>
        </p:txBody>
      </p:sp>
    </p:spTree>
    <p:extLst>
      <p:ext uri="{BB962C8B-B14F-4D97-AF65-F5344CB8AC3E}">
        <p14:creationId xmlns:p14="http://schemas.microsoft.com/office/powerpoint/2010/main" val="388089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a:t>まとめ</a:t>
            </a:r>
            <a:endParaRPr kumimoji="1" lang="ja-JP" altLang="en-US" sz="3200" dirty="0"/>
          </a:p>
        </p:txBody>
      </p:sp>
      <p:sp>
        <p:nvSpPr>
          <p:cNvPr id="3" name="コンテンツ プレースホルダー 2"/>
          <p:cNvSpPr>
            <a:spLocks noGrp="1"/>
          </p:cNvSpPr>
          <p:nvPr>
            <p:ph idx="1"/>
          </p:nvPr>
        </p:nvSpPr>
        <p:spPr>
          <a:xfrm>
            <a:off x="457200" y="1628800"/>
            <a:ext cx="8579296" cy="4410472"/>
          </a:xfrm>
        </p:spPr>
        <p:txBody>
          <a:bodyPr>
            <a:normAutofit/>
          </a:bodyPr>
          <a:lstStyle/>
          <a:p>
            <a:r>
              <a:rPr lang="ja-JP" altLang="en-US" dirty="0"/>
              <a:t>ランダムフォレストの感度分析に便利な指標を提供</a:t>
            </a:r>
            <a:endParaRPr lang="en-US" altLang="ja-JP" dirty="0"/>
          </a:p>
          <a:p>
            <a:pPr lvl="1"/>
            <a:r>
              <a:rPr lang="en-US" altLang="ja-JP" dirty="0"/>
              <a:t>feature contribution</a:t>
            </a:r>
            <a:r>
              <a:rPr lang="ja-JP" altLang="en-US" dirty="0"/>
              <a:t>による</a:t>
            </a:r>
            <a:r>
              <a:rPr lang="en-US" altLang="ja-JP" dirty="0"/>
              <a:t>『</a:t>
            </a:r>
            <a:r>
              <a:rPr lang="ja-JP" altLang="en-US" dirty="0"/>
              <a:t>効果</a:t>
            </a:r>
            <a:r>
              <a:rPr lang="en-US" altLang="ja-JP" dirty="0"/>
              <a:t>』</a:t>
            </a:r>
            <a:r>
              <a:rPr lang="ja-JP" altLang="en-US" dirty="0"/>
              <a:t>の可視化</a:t>
            </a:r>
            <a:endParaRPr lang="en-US" altLang="ja-JP" dirty="0"/>
          </a:p>
          <a:p>
            <a:pPr lvl="1"/>
            <a:r>
              <a:rPr lang="ja-JP" altLang="en-US" dirty="0"/>
              <a:t>グラデーション関数の提供</a:t>
            </a:r>
            <a:endParaRPr lang="en-US" altLang="ja-JP" dirty="0"/>
          </a:p>
          <a:p>
            <a:pPr lvl="1"/>
            <a:endParaRPr lang="en-US" altLang="ja-JP" dirty="0"/>
          </a:p>
          <a:p>
            <a:r>
              <a:rPr lang="ja-JP" altLang="en-US" dirty="0"/>
              <a:t>回帰だけでなく、</a:t>
            </a:r>
            <a:r>
              <a:rPr lang="en-US" altLang="ja-JP" dirty="0"/>
              <a:t>2</a:t>
            </a:r>
            <a:r>
              <a:rPr lang="ja-JP" altLang="en-US" dirty="0"/>
              <a:t>クラス分類・多クラス分類もｏｋ</a:t>
            </a:r>
            <a:endParaRPr lang="en-US" altLang="ja-JP" dirty="0"/>
          </a:p>
          <a:p>
            <a:pPr lvl="1"/>
            <a:r>
              <a:rPr lang="ja-JP" altLang="en-US" dirty="0"/>
              <a:t>（ </a:t>
            </a:r>
            <a:r>
              <a:rPr lang="en-US" altLang="ja-JP" dirty="0"/>
              <a:t>Cross-Validation</a:t>
            </a:r>
            <a:r>
              <a:rPr lang="ja-JP" altLang="en-US" dirty="0"/>
              <a:t>を使うための拡張方法も併せて提案 ）</a:t>
            </a:r>
            <a:endParaRPr lang="en-US" altLang="ja-JP" dirty="0"/>
          </a:p>
          <a:p>
            <a:pPr lvl="1"/>
            <a:endParaRPr lang="en-US" altLang="ja-JP" dirty="0"/>
          </a:p>
          <a:p>
            <a:r>
              <a:rPr kumimoji="1" lang="ja-JP" altLang="en-US" dirty="0"/>
              <a:t>もとの</a:t>
            </a:r>
            <a:r>
              <a:rPr kumimoji="1" lang="en-US" altLang="ja-JP" dirty="0"/>
              <a:t>PDP</a:t>
            </a:r>
            <a:r>
              <a:rPr kumimoji="1" lang="ja-JP" altLang="en-US" dirty="0"/>
              <a:t>は決定木ベースでなくてもいける</a:t>
            </a:r>
            <a:endParaRPr kumimoji="1" lang="en-US" altLang="ja-JP" dirty="0"/>
          </a:p>
        </p:txBody>
      </p:sp>
    </p:spTree>
    <p:extLst>
      <p:ext uri="{BB962C8B-B14F-4D97-AF65-F5344CB8AC3E}">
        <p14:creationId xmlns:p14="http://schemas.microsoft.com/office/powerpoint/2010/main" val="3820707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90662"/>
            <a:ext cx="8229600" cy="778098"/>
          </a:xfrm>
        </p:spPr>
        <p:txBody>
          <a:bodyPr>
            <a:normAutofit/>
          </a:bodyPr>
          <a:lstStyle/>
          <a:p>
            <a:r>
              <a:rPr kumimoji="1" lang="ja-JP" altLang="en-US" sz="2800" dirty="0"/>
              <a:t>参考文献</a:t>
            </a:r>
          </a:p>
        </p:txBody>
      </p:sp>
      <p:sp>
        <p:nvSpPr>
          <p:cNvPr id="3" name="コンテンツ プレースホルダー 2"/>
          <p:cNvSpPr>
            <a:spLocks noGrp="1"/>
          </p:cNvSpPr>
          <p:nvPr>
            <p:ph idx="1"/>
          </p:nvPr>
        </p:nvSpPr>
        <p:spPr>
          <a:xfrm>
            <a:off x="457200" y="1340768"/>
            <a:ext cx="8229600" cy="5112568"/>
          </a:xfrm>
        </p:spPr>
        <p:txBody>
          <a:bodyPr>
            <a:noAutofit/>
          </a:bodyPr>
          <a:lstStyle/>
          <a:p>
            <a:pPr>
              <a:lnSpc>
                <a:spcPct val="120000"/>
              </a:lnSpc>
            </a:pPr>
            <a:r>
              <a:rPr lang="en-US" altLang="ja-JP" sz="1800" b="1" dirty="0" err="1"/>
              <a:t>randomForest</a:t>
            </a:r>
            <a:endParaRPr lang="en-US" altLang="ja-JP" sz="1800" b="1" dirty="0"/>
          </a:p>
          <a:p>
            <a:pPr lvl="1">
              <a:lnSpc>
                <a:spcPct val="120000"/>
              </a:lnSpc>
            </a:pPr>
            <a:r>
              <a:rPr lang="en-US" altLang="ja-JP" sz="1200" dirty="0" err="1"/>
              <a:t>Breiman</a:t>
            </a:r>
            <a:r>
              <a:rPr lang="en-US" altLang="ja-JP" sz="1200" dirty="0"/>
              <a:t>, L. (2001). Random forests. Machine learning, 45(1), 5–32.</a:t>
            </a:r>
            <a:endParaRPr lang="en-US" altLang="ja-JP" sz="1200" b="1" dirty="0"/>
          </a:p>
          <a:p>
            <a:pPr lvl="1">
              <a:lnSpc>
                <a:spcPct val="120000"/>
              </a:lnSpc>
            </a:pPr>
            <a:r>
              <a:rPr lang="en-US" altLang="ja-JP" sz="1200" dirty="0"/>
              <a:t>Hastie, </a:t>
            </a:r>
            <a:r>
              <a:rPr lang="en-US" altLang="ja-JP" sz="1200" dirty="0" err="1"/>
              <a:t>Tibshirani</a:t>
            </a:r>
            <a:r>
              <a:rPr lang="en-US" altLang="ja-JP" sz="1200" dirty="0"/>
              <a:t>, Friedman (2008), Partial dependency plot. IN: The Elements of Statistical Learning.(2nd) pp367-</a:t>
            </a:r>
          </a:p>
          <a:p>
            <a:pPr lvl="2">
              <a:lnSpc>
                <a:spcPct val="120000"/>
              </a:lnSpc>
            </a:pPr>
            <a:r>
              <a:rPr lang="en-US" altLang="ja-JP" sz="1000" dirty="0">
                <a:hlinkClick r:id="rId3"/>
              </a:rPr>
              <a:t>http://statweb.stanford.edu/~tibs/ElemStatLearn/</a:t>
            </a:r>
            <a:endParaRPr lang="en-US" altLang="ja-JP" sz="1200" b="1" dirty="0"/>
          </a:p>
          <a:p>
            <a:pPr>
              <a:lnSpc>
                <a:spcPct val="120000"/>
              </a:lnSpc>
            </a:pPr>
            <a:r>
              <a:rPr lang="en-US" altLang="ja-JP" sz="1800" b="1" dirty="0" err="1"/>
              <a:t>forestFloor</a:t>
            </a:r>
            <a:endParaRPr lang="en-US" altLang="ja-JP" sz="1800" b="1" dirty="0"/>
          </a:p>
          <a:p>
            <a:pPr lvl="1">
              <a:lnSpc>
                <a:spcPct val="120000"/>
              </a:lnSpc>
            </a:pPr>
            <a:r>
              <a:rPr lang="en-US" altLang="ja-JP" sz="1200" dirty="0"/>
              <a:t>CRAN</a:t>
            </a:r>
          </a:p>
          <a:p>
            <a:pPr lvl="2">
              <a:lnSpc>
                <a:spcPct val="120000"/>
              </a:lnSpc>
            </a:pPr>
            <a:r>
              <a:rPr lang="en-US" altLang="ja-JP" sz="1000" dirty="0">
                <a:hlinkClick r:id="rId4"/>
              </a:rPr>
              <a:t>https://cran.r-project.org/web/packages/forestFloor/index.html</a:t>
            </a:r>
            <a:endParaRPr lang="en-US" altLang="ja-JP" sz="1000" dirty="0"/>
          </a:p>
          <a:p>
            <a:pPr lvl="1">
              <a:lnSpc>
                <a:spcPct val="120000"/>
              </a:lnSpc>
            </a:pPr>
            <a:r>
              <a:rPr lang="en-US" altLang="ja-JP" sz="1200" dirty="0"/>
              <a:t>Official Site</a:t>
            </a:r>
          </a:p>
          <a:p>
            <a:pPr lvl="2">
              <a:lnSpc>
                <a:spcPct val="120000"/>
              </a:lnSpc>
            </a:pPr>
            <a:r>
              <a:rPr lang="en-US" altLang="ja-JP" sz="1000" dirty="0">
                <a:hlinkClick r:id="rId5"/>
              </a:rPr>
              <a:t>http://forestfloor.dk/</a:t>
            </a:r>
            <a:endParaRPr lang="en-US" altLang="ja-JP" sz="1000" dirty="0"/>
          </a:p>
          <a:p>
            <a:pPr lvl="1">
              <a:lnSpc>
                <a:spcPct val="120000"/>
              </a:lnSpc>
            </a:pPr>
            <a:r>
              <a:rPr lang="en-US" altLang="ja-JP" sz="1200" dirty="0"/>
              <a:t>Welling et al. (2016). Forest Floor Visualizations of Random Forests. </a:t>
            </a:r>
            <a:r>
              <a:rPr lang="en-US" altLang="ja-JP" sz="1200" dirty="0" err="1"/>
              <a:t>ArXiv</a:t>
            </a:r>
            <a:r>
              <a:rPr lang="en-US" altLang="ja-JP" sz="1200" dirty="0"/>
              <a:t> e-prints, June 2016.“</a:t>
            </a:r>
          </a:p>
          <a:p>
            <a:pPr lvl="2">
              <a:lnSpc>
                <a:spcPct val="120000"/>
              </a:lnSpc>
            </a:pPr>
            <a:r>
              <a:rPr lang="en-US" altLang="ja-JP" sz="1000" dirty="0">
                <a:hlinkClick r:id="rId6"/>
              </a:rPr>
              <a:t>http://arxiv.org/abs/1605.09196</a:t>
            </a:r>
            <a:endParaRPr lang="en-US" altLang="ja-JP" sz="1000" dirty="0"/>
          </a:p>
          <a:p>
            <a:pPr lvl="1">
              <a:lnSpc>
                <a:spcPct val="120000"/>
              </a:lnSpc>
            </a:pPr>
            <a:r>
              <a:rPr lang="en-US" altLang="ja-JP" sz="1200" dirty="0" err="1"/>
              <a:t>Palczewska</a:t>
            </a:r>
            <a:r>
              <a:rPr lang="en-US" altLang="ja-JP" sz="1200" dirty="0"/>
              <a:t> et al (2014). Interpreting random forest classification models using a feature contribution method.</a:t>
            </a:r>
            <a:r>
              <a:rPr lang="ja-JP" altLang="en-US" sz="1200" dirty="0"/>
              <a:t> </a:t>
            </a:r>
            <a:endParaRPr lang="en-US" altLang="ja-JP" sz="1200" dirty="0"/>
          </a:p>
          <a:p>
            <a:pPr lvl="2">
              <a:lnSpc>
                <a:spcPct val="120000"/>
              </a:lnSpc>
            </a:pPr>
            <a:r>
              <a:rPr lang="en-US" altLang="ja-JP" sz="1000" dirty="0">
                <a:hlinkClick r:id="rId7"/>
              </a:rPr>
              <a:t>http://arxiv.org/abs/1312.1121</a:t>
            </a:r>
            <a:r>
              <a:rPr lang="en-US" altLang="ja-JP" sz="1000" dirty="0"/>
              <a:t> </a:t>
            </a:r>
          </a:p>
          <a:p>
            <a:pPr>
              <a:lnSpc>
                <a:spcPct val="120000"/>
              </a:lnSpc>
            </a:pPr>
            <a:r>
              <a:rPr lang="en-US" altLang="ja-JP" sz="1800" b="1" dirty="0" err="1"/>
              <a:t>ICEbox</a:t>
            </a:r>
            <a:endParaRPr lang="en-US" altLang="ja-JP" sz="1800" b="1" dirty="0"/>
          </a:p>
          <a:p>
            <a:pPr lvl="1">
              <a:lnSpc>
                <a:spcPct val="120000"/>
              </a:lnSpc>
            </a:pPr>
            <a:r>
              <a:rPr lang="en-US" altLang="ja-JP" sz="1200" dirty="0"/>
              <a:t>CRAN</a:t>
            </a:r>
          </a:p>
          <a:p>
            <a:pPr lvl="2">
              <a:lnSpc>
                <a:spcPct val="120000"/>
              </a:lnSpc>
            </a:pPr>
            <a:r>
              <a:rPr lang="en-US" altLang="ja-JP" sz="1000" dirty="0">
                <a:hlinkClick r:id="rId8"/>
              </a:rPr>
              <a:t>https://cran.r-project.org/web/packages/ICEbox/index.html</a:t>
            </a:r>
            <a:endParaRPr lang="en-US" altLang="ja-JP" sz="1000" dirty="0"/>
          </a:p>
          <a:p>
            <a:pPr lvl="1">
              <a:lnSpc>
                <a:spcPct val="120000"/>
              </a:lnSpc>
            </a:pPr>
            <a:r>
              <a:rPr lang="en-US" altLang="ja-JP" sz="1200" dirty="0"/>
              <a:t>Goldstein et al, (2015). Peeking Inside the Black Box: Visualizing Statistical Learning With Plots of Individual Conditional Expectation. Journal of Computational and Graphical Statistics, 24(1): 44-65</a:t>
            </a:r>
          </a:p>
          <a:p>
            <a:pPr lvl="2">
              <a:lnSpc>
                <a:spcPct val="120000"/>
              </a:lnSpc>
            </a:pPr>
            <a:r>
              <a:rPr lang="en-US" altLang="ja-JP" sz="1000" dirty="0">
                <a:hlinkClick r:id="rId9"/>
              </a:rPr>
              <a:t>http://arxiv.org/abs/1309.6392</a:t>
            </a:r>
            <a:endParaRPr lang="en-US" altLang="ja-JP" sz="1000" dirty="0"/>
          </a:p>
          <a:p>
            <a:pPr lvl="1">
              <a:lnSpc>
                <a:spcPct val="120000"/>
              </a:lnSpc>
            </a:pPr>
            <a:endParaRPr lang="en-US" altLang="ja-JP" sz="1200" dirty="0"/>
          </a:p>
          <a:p>
            <a:pPr>
              <a:lnSpc>
                <a:spcPct val="120000"/>
              </a:lnSpc>
            </a:pPr>
            <a:endParaRPr lang="en-US" altLang="ja-JP" sz="1200" b="1" dirty="0"/>
          </a:p>
          <a:p>
            <a:pPr lvl="1">
              <a:lnSpc>
                <a:spcPct val="120000"/>
              </a:lnSpc>
            </a:pPr>
            <a:endParaRPr lang="ja-JP" altLang="en-US" sz="1200" dirty="0"/>
          </a:p>
        </p:txBody>
      </p:sp>
    </p:spTree>
    <p:extLst>
      <p:ext uri="{BB962C8B-B14F-4D97-AF65-F5344CB8AC3E}">
        <p14:creationId xmlns:p14="http://schemas.microsoft.com/office/powerpoint/2010/main" val="206569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200" dirty="0"/>
              <a:t>ランダムフォレスト </a:t>
            </a:r>
          </a:p>
        </p:txBody>
      </p:sp>
      <p:sp>
        <p:nvSpPr>
          <p:cNvPr id="6" name="正方形/長方形 5"/>
          <p:cNvSpPr/>
          <p:nvPr/>
        </p:nvSpPr>
        <p:spPr>
          <a:xfrm>
            <a:off x="467544" y="4869160"/>
            <a:ext cx="8208912" cy="187220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t>学習データのランダムサブセットで構築した様々な決定木の集合（＝森）の</a:t>
            </a:r>
            <a:endParaRPr lang="en-US" altLang="ja-JP" sz="2000" dirty="0"/>
          </a:p>
          <a:p>
            <a:r>
              <a:rPr lang="ja-JP" altLang="en-US" sz="2000" dirty="0"/>
              <a:t>予測結果 を統合する</a:t>
            </a:r>
            <a:endParaRPr lang="en-US" altLang="ja-JP" sz="2000" dirty="0"/>
          </a:p>
          <a:p>
            <a:pPr marL="742950" lvl="1" indent="-285750">
              <a:buFont typeface="Wingdings" panose="05000000000000000000" pitchFamily="2" charset="2"/>
              <a:buChar char="n"/>
            </a:pPr>
            <a:r>
              <a:rPr lang="ja-JP" altLang="en-US" sz="2000" dirty="0"/>
              <a:t>分類 → 多数決</a:t>
            </a:r>
            <a:endParaRPr lang="en-US" altLang="ja-JP" sz="2000" dirty="0"/>
          </a:p>
          <a:p>
            <a:pPr marL="742950" lvl="1" indent="-285750">
              <a:buFont typeface="Wingdings" panose="05000000000000000000" pitchFamily="2" charset="2"/>
              <a:buChar char="n"/>
            </a:pPr>
            <a:r>
              <a:rPr lang="ja-JP" altLang="en-US" sz="2000" dirty="0">
                <a:solidFill>
                  <a:srgbClr val="FFFF00"/>
                </a:solidFill>
              </a:rPr>
              <a:t>回帰 → 平均</a:t>
            </a:r>
            <a:endParaRPr lang="en-US" altLang="ja-JP" sz="2000" dirty="0">
              <a:solidFill>
                <a:srgbClr val="FFFF00"/>
              </a:solidFill>
            </a:endParaRPr>
          </a:p>
          <a:p>
            <a:pPr marL="742950" lvl="1" indent="-285750">
              <a:buFont typeface="Wingdings" panose="05000000000000000000" pitchFamily="2" charset="2"/>
              <a:buChar char="n"/>
            </a:pPr>
            <a:r>
              <a:rPr lang="ja-JP" altLang="ja-JP" sz="2000" dirty="0">
                <a:solidFill>
                  <a:schemeClr val="bg1"/>
                </a:solidFill>
              </a:rPr>
              <a:t>特定の説明変数への依存が少ないため、クエリデータの説明変数が欠損していても良い出力を与える</a:t>
            </a:r>
            <a:endParaRPr lang="ja-JP" altLang="en-US" sz="2000" dirty="0">
              <a:solidFill>
                <a:schemeClr val="bg1"/>
              </a:solidFill>
            </a:endParaRPr>
          </a:p>
        </p:txBody>
      </p:sp>
      <p:grpSp>
        <p:nvGrpSpPr>
          <p:cNvPr id="30" name="グループ化 29"/>
          <p:cNvGrpSpPr/>
          <p:nvPr/>
        </p:nvGrpSpPr>
        <p:grpSpPr>
          <a:xfrm>
            <a:off x="251520" y="1548587"/>
            <a:ext cx="8532440" cy="3248565"/>
            <a:chOff x="251520" y="1412776"/>
            <a:chExt cx="8532440" cy="3248565"/>
          </a:xfrm>
        </p:grpSpPr>
        <p:sp>
          <p:nvSpPr>
            <p:cNvPr id="4" name="角丸四角形 3"/>
            <p:cNvSpPr/>
            <p:nvPr/>
          </p:nvSpPr>
          <p:spPr>
            <a:xfrm>
              <a:off x="3203848" y="1412776"/>
              <a:ext cx="2736304" cy="432048"/>
            </a:xfrm>
            <a:prstGeom prst="roundRect">
              <a:avLst/>
            </a:prstGeom>
            <a:solidFill>
              <a:schemeClr val="bg2">
                <a:lumMod val="75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ALL</a:t>
              </a:r>
              <a:r>
                <a:rPr lang="ja-JP" altLang="en-US" b="1" dirty="0"/>
                <a:t> </a:t>
              </a:r>
              <a:r>
                <a:rPr lang="en-US" altLang="ja-JP" b="1" dirty="0"/>
                <a:t>DATA</a:t>
              </a:r>
              <a:endParaRPr kumimoji="1" lang="ja-JP" altLang="en-US" b="1" dirty="0"/>
            </a:p>
          </p:txBody>
        </p:sp>
        <p:cxnSp>
          <p:nvCxnSpPr>
            <p:cNvPr id="8" name="カギ線コネクタ 7"/>
            <p:cNvCxnSpPr>
              <a:stCxn id="4" idx="2"/>
              <a:endCxn id="7" idx="0"/>
            </p:cNvCxnSpPr>
            <p:nvPr/>
          </p:nvCxnSpPr>
          <p:spPr>
            <a:xfrm rot="5400000">
              <a:off x="2645786" y="422666"/>
              <a:ext cx="504056" cy="334837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251520" y="2348880"/>
              <a:ext cx="1944216" cy="2312461"/>
              <a:chOff x="251520" y="2348880"/>
              <a:chExt cx="1944216" cy="2312461"/>
            </a:xfrm>
          </p:grpSpPr>
          <p:pic>
            <p:nvPicPr>
              <p:cNvPr id="2050" name="Picture 2" descr="C:\Users\130182\Desktop\c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717126"/>
                <a:ext cx="1944216" cy="1944215"/>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p:cNvSpPr/>
              <p:nvPr/>
            </p:nvSpPr>
            <p:spPr>
              <a:xfrm>
                <a:off x="251520" y="2348880"/>
                <a:ext cx="1944216" cy="432048"/>
              </a:xfrm>
              <a:prstGeom prst="roundRect">
                <a:avLst/>
              </a:prstGeom>
              <a:solidFill>
                <a:schemeClr val="bg2">
                  <a:lumMod val="75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Random subset</a:t>
                </a:r>
                <a:endParaRPr kumimoji="1" lang="ja-JP" altLang="en-US" sz="1600" b="1" dirty="0"/>
              </a:p>
            </p:txBody>
          </p:sp>
        </p:grpSp>
        <p:grpSp>
          <p:nvGrpSpPr>
            <p:cNvPr id="11" name="グループ化 10"/>
            <p:cNvGrpSpPr/>
            <p:nvPr/>
          </p:nvGrpSpPr>
          <p:grpSpPr>
            <a:xfrm>
              <a:off x="2616222" y="2348880"/>
              <a:ext cx="1944216" cy="2312461"/>
              <a:chOff x="251520" y="2348880"/>
              <a:chExt cx="1944216" cy="2312461"/>
            </a:xfrm>
          </p:grpSpPr>
          <p:pic>
            <p:nvPicPr>
              <p:cNvPr id="12" name="Picture 2" descr="C:\Users\130182\Desktop\c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717126"/>
                <a:ext cx="1944216" cy="1944215"/>
              </a:xfrm>
              <a:prstGeom prst="rect">
                <a:avLst/>
              </a:prstGeom>
              <a:noFill/>
              <a:extLst>
                <a:ext uri="{909E8E84-426E-40DD-AFC4-6F175D3DCCD1}">
                  <a14:hiddenFill xmlns:a14="http://schemas.microsoft.com/office/drawing/2010/main">
                    <a:solidFill>
                      <a:srgbClr val="FFFFFF"/>
                    </a:solidFill>
                  </a14:hiddenFill>
                </a:ext>
              </a:extLst>
            </p:spPr>
          </p:pic>
          <p:sp>
            <p:nvSpPr>
              <p:cNvPr id="13" name="角丸四角形 12"/>
              <p:cNvSpPr/>
              <p:nvPr/>
            </p:nvSpPr>
            <p:spPr>
              <a:xfrm>
                <a:off x="251520" y="2348880"/>
                <a:ext cx="1944216" cy="432048"/>
              </a:xfrm>
              <a:prstGeom prst="roundRect">
                <a:avLst/>
              </a:prstGeom>
              <a:solidFill>
                <a:schemeClr val="bg2">
                  <a:lumMod val="75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Random subset</a:t>
                </a:r>
                <a:endParaRPr kumimoji="1" lang="ja-JP" altLang="en-US" sz="1600" b="1" dirty="0"/>
              </a:p>
            </p:txBody>
          </p:sp>
        </p:grpSp>
        <p:grpSp>
          <p:nvGrpSpPr>
            <p:cNvPr id="14" name="グループ化 13"/>
            <p:cNvGrpSpPr/>
            <p:nvPr/>
          </p:nvGrpSpPr>
          <p:grpSpPr>
            <a:xfrm>
              <a:off x="4968044" y="2348880"/>
              <a:ext cx="1944216" cy="2312461"/>
              <a:chOff x="251520" y="2348880"/>
              <a:chExt cx="1944216" cy="2312461"/>
            </a:xfrm>
          </p:grpSpPr>
          <p:pic>
            <p:nvPicPr>
              <p:cNvPr id="15" name="Picture 2" descr="C:\Users\130182\Desktop\c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717126"/>
                <a:ext cx="1944216" cy="1944215"/>
              </a:xfrm>
              <a:prstGeom prst="rect">
                <a:avLst/>
              </a:prstGeom>
              <a:noFill/>
              <a:extLst>
                <a:ext uri="{909E8E84-426E-40DD-AFC4-6F175D3DCCD1}">
                  <a14:hiddenFill xmlns:a14="http://schemas.microsoft.com/office/drawing/2010/main">
                    <a:solidFill>
                      <a:srgbClr val="FFFFFF"/>
                    </a:solidFill>
                  </a14:hiddenFill>
                </a:ext>
              </a:extLst>
            </p:spPr>
          </p:pic>
          <p:sp>
            <p:nvSpPr>
              <p:cNvPr id="16" name="角丸四角形 15"/>
              <p:cNvSpPr/>
              <p:nvPr/>
            </p:nvSpPr>
            <p:spPr>
              <a:xfrm>
                <a:off x="251520" y="2348880"/>
                <a:ext cx="1944216" cy="432048"/>
              </a:xfrm>
              <a:prstGeom prst="roundRect">
                <a:avLst/>
              </a:prstGeom>
              <a:solidFill>
                <a:schemeClr val="bg2">
                  <a:lumMod val="75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Random subset</a:t>
                </a:r>
                <a:endParaRPr kumimoji="1" lang="ja-JP" altLang="en-US" sz="1600" b="1" dirty="0"/>
              </a:p>
            </p:txBody>
          </p:sp>
        </p:grpSp>
        <p:sp>
          <p:nvSpPr>
            <p:cNvPr id="10" name="テキスト ボックス 9"/>
            <p:cNvSpPr txBox="1"/>
            <p:nvPr/>
          </p:nvSpPr>
          <p:spPr>
            <a:xfrm>
              <a:off x="7164288" y="2348880"/>
              <a:ext cx="1619672" cy="1323439"/>
            </a:xfrm>
            <a:prstGeom prst="rect">
              <a:avLst/>
            </a:prstGeom>
            <a:noFill/>
          </p:spPr>
          <p:txBody>
            <a:bodyPr wrap="square" rtlCol="0">
              <a:spAutoFit/>
            </a:bodyPr>
            <a:lstStyle/>
            <a:p>
              <a:r>
                <a:rPr lang="en-US" altLang="ja-JP" sz="8000" dirty="0"/>
                <a:t>…</a:t>
              </a:r>
              <a:endParaRPr kumimoji="1" lang="ja-JP" altLang="en-US" sz="8000" dirty="0"/>
            </a:p>
          </p:txBody>
        </p:sp>
        <p:cxnSp>
          <p:nvCxnSpPr>
            <p:cNvPr id="18" name="カギ線コネクタ 17"/>
            <p:cNvCxnSpPr>
              <a:stCxn id="4" idx="2"/>
              <a:endCxn id="13" idx="0"/>
            </p:cNvCxnSpPr>
            <p:nvPr/>
          </p:nvCxnSpPr>
          <p:spPr>
            <a:xfrm rot="5400000">
              <a:off x="3828137" y="1605017"/>
              <a:ext cx="504056" cy="98367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4" idx="2"/>
              <a:endCxn id="16" idx="0"/>
            </p:cNvCxnSpPr>
            <p:nvPr/>
          </p:nvCxnSpPr>
          <p:spPr>
            <a:xfrm rot="16200000" flipH="1">
              <a:off x="5004048" y="1412776"/>
              <a:ext cx="504056" cy="136815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4" idx="2"/>
              <a:endCxn id="10" idx="0"/>
            </p:cNvCxnSpPr>
            <p:nvPr/>
          </p:nvCxnSpPr>
          <p:spPr>
            <a:xfrm rot="16200000" flipH="1">
              <a:off x="6021034" y="395790"/>
              <a:ext cx="504056" cy="340212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43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729874"/>
          </a:xfrm>
        </p:spPr>
        <p:txBody>
          <a:bodyPr>
            <a:normAutofit/>
          </a:bodyPr>
          <a:lstStyle/>
          <a:p>
            <a:r>
              <a:rPr kumimoji="1" lang="ja-JP" altLang="en-US" sz="3200" dirty="0"/>
              <a:t>特徴変数の </a:t>
            </a:r>
            <a:r>
              <a:rPr kumimoji="1" lang="ja-JP" altLang="en-US" sz="3200" b="1" dirty="0"/>
              <a:t>重要度</a:t>
            </a:r>
            <a:r>
              <a:rPr kumimoji="1" lang="ja-JP" altLang="en-US" sz="3200" dirty="0"/>
              <a:t> も評価できる</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6" y="1412776"/>
            <a:ext cx="7136668" cy="2459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C:\Users\130182\Desktop\RF_impPl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455" y="3521772"/>
            <a:ext cx="3264025" cy="326402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517848" y="4021613"/>
            <a:ext cx="5004048" cy="646331"/>
          </a:xfrm>
          <a:prstGeom prst="rect">
            <a:avLst/>
          </a:prstGeom>
          <a:ln>
            <a:solidFill>
              <a:srgbClr val="00B050"/>
            </a:solidFill>
          </a:ln>
        </p:spPr>
        <p:txBody>
          <a:bodyPr wrap="square">
            <a:spAutoFit/>
          </a:bodyPr>
          <a:lstStyle/>
          <a:p>
            <a:r>
              <a:rPr lang="ja-JP" altLang="en-US" b="1" dirty="0"/>
              <a:t>どれだけ予測力に貢献しているか</a:t>
            </a:r>
            <a:endParaRPr lang="en-US" altLang="ja-JP" b="1" dirty="0"/>
          </a:p>
          <a:p>
            <a:r>
              <a:rPr lang="ja-JP" altLang="en-US" dirty="0"/>
              <a:t>という情報をもとに特徴変数の重要度を評価する</a:t>
            </a:r>
            <a:endParaRPr lang="en-US" altLang="ja-JP" dirty="0"/>
          </a:p>
        </p:txBody>
      </p:sp>
    </p:spTree>
    <p:extLst>
      <p:ext uri="{BB962C8B-B14F-4D97-AF65-F5344CB8AC3E}">
        <p14:creationId xmlns:p14="http://schemas.microsoft.com/office/powerpoint/2010/main" val="13014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200" dirty="0"/>
              <a:t>変数重要度を求めたら、その次は</a:t>
            </a:r>
            <a:r>
              <a:rPr kumimoji="1" lang="en-US" altLang="ja-JP" sz="3200" dirty="0"/>
              <a:t>…</a:t>
            </a:r>
            <a:endParaRPr kumimoji="1" lang="ja-JP" altLang="en-US" sz="3200" dirty="0"/>
          </a:p>
        </p:txBody>
      </p:sp>
      <p:sp>
        <p:nvSpPr>
          <p:cNvPr id="3" name="コンテンツ プレースホルダー 2"/>
          <p:cNvSpPr>
            <a:spLocks noGrp="1"/>
          </p:cNvSpPr>
          <p:nvPr>
            <p:ph idx="1"/>
          </p:nvPr>
        </p:nvSpPr>
        <p:spPr>
          <a:xfrm>
            <a:off x="457200" y="4365104"/>
            <a:ext cx="8229600" cy="2160240"/>
          </a:xfrm>
        </p:spPr>
        <p:txBody>
          <a:bodyPr>
            <a:normAutofit fontScale="62500" lnSpcReduction="20000"/>
          </a:bodyPr>
          <a:lstStyle/>
          <a:p>
            <a:pPr>
              <a:lnSpc>
                <a:spcPct val="120000"/>
              </a:lnSpc>
            </a:pPr>
            <a:r>
              <a:rPr lang="en-US" altLang="ja-JP" dirty="0"/>
              <a:t>In data mining applications the input predictor variables are seldom equally relevant. Often only a few of them have substantial influence on the response; the vast majority are irrelevant and could just as well have not been included. It is often useful to learn the relative importance or contribution of each input variable in predicting the response.</a:t>
            </a:r>
          </a:p>
          <a:p>
            <a:pPr>
              <a:lnSpc>
                <a:spcPct val="120000"/>
              </a:lnSpc>
            </a:pPr>
            <a:r>
              <a:rPr lang="en-US" altLang="ja-JP" dirty="0"/>
              <a:t>After the most relevant variables have been identified, the next step is to attempt to understand the nature of the dependence of the approximation f(X) on their joint values. </a:t>
            </a:r>
          </a:p>
          <a:p>
            <a:pPr>
              <a:lnSpc>
                <a:spcPct val="120000"/>
              </a:lnSpc>
            </a:pPr>
            <a:endParaRPr lang="en-US" altLang="ja-JP" dirty="0"/>
          </a:p>
          <a:p>
            <a:pPr marL="0" indent="0" algn="r">
              <a:lnSpc>
                <a:spcPct val="120000"/>
              </a:lnSpc>
              <a:buNone/>
            </a:pPr>
            <a:r>
              <a:rPr lang="en-US" altLang="ja-JP" dirty="0"/>
              <a:t>in,</a:t>
            </a:r>
            <a:r>
              <a:rPr lang="ja-JP" altLang="en-US" dirty="0"/>
              <a:t> </a:t>
            </a:r>
            <a:r>
              <a:rPr lang="en-US" altLang="ja-JP" dirty="0"/>
              <a:t>Hastie, </a:t>
            </a:r>
            <a:r>
              <a:rPr lang="en-US" altLang="ja-JP" dirty="0" err="1"/>
              <a:t>Tibshirani</a:t>
            </a:r>
            <a:r>
              <a:rPr lang="en-US" altLang="ja-JP" dirty="0"/>
              <a:t>, Friedman (2008), ESLII(2</a:t>
            </a:r>
            <a:r>
              <a:rPr lang="en-US" altLang="ja-JP" baseline="30000" dirty="0"/>
              <a:t>nd</a:t>
            </a:r>
            <a:r>
              <a:rPr lang="en-US" altLang="ja-JP" dirty="0"/>
              <a:t>) pp367-</a:t>
            </a:r>
          </a:p>
        </p:txBody>
      </p:sp>
      <p:sp>
        <p:nvSpPr>
          <p:cNvPr id="4" name="正方形/長方形 3"/>
          <p:cNvSpPr/>
          <p:nvPr/>
        </p:nvSpPr>
        <p:spPr>
          <a:xfrm>
            <a:off x="457200" y="1700808"/>
            <a:ext cx="8229600" cy="216024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変数が予測にどう影響するかを知りたい</a:t>
            </a:r>
            <a:r>
              <a:rPr kumimoji="1" lang="ja-JP" altLang="en-US" sz="5400" dirty="0"/>
              <a:t>　</a:t>
            </a:r>
            <a:endParaRPr kumimoji="1" lang="en-US" altLang="ja-JP" sz="5400" dirty="0"/>
          </a:p>
          <a:p>
            <a:pPr algn="ctr"/>
            <a:r>
              <a:rPr kumimoji="1" lang="ja-JP" altLang="en-US" sz="5400" dirty="0">
                <a:solidFill>
                  <a:srgbClr val="FFFF00"/>
                </a:solidFill>
              </a:rPr>
              <a:t>⇒感度分析</a:t>
            </a:r>
          </a:p>
        </p:txBody>
      </p:sp>
    </p:spTree>
    <p:extLst>
      <p:ext uri="{BB962C8B-B14F-4D97-AF65-F5344CB8AC3E}">
        <p14:creationId xmlns:p14="http://schemas.microsoft.com/office/powerpoint/2010/main" val="92919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200" dirty="0"/>
              <a:t>多変量回帰の例</a:t>
            </a:r>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600200"/>
                <a:ext cx="8229600" cy="1612775"/>
              </a:xfrm>
            </p:spPr>
            <p:txBody>
              <a:bodyPr>
                <a:normAutofit/>
              </a:bodyPr>
              <a:lstStyle/>
              <a:p>
                <a:pPr marL="0" indent="0">
                  <a:buNone/>
                </a:pPr>
                <a:r>
                  <a:rPr lang="ja-JP" altLang="en-US" dirty="0"/>
                  <a:t>デモ用</a:t>
                </a:r>
                <a:r>
                  <a:rPr kumimoji="1" lang="ja-JP" altLang="en-US" dirty="0"/>
                  <a:t>データ</a:t>
                </a:r>
                <a:endParaRPr lang="en-US" altLang="ja-JP" dirty="0"/>
              </a:p>
              <a:p>
                <a:pPr marL="0" indent="0">
                  <a:buNone/>
                </a:pPr>
                <a:r>
                  <a:rPr kumimoji="1" lang="en-US" altLang="ja-JP" sz="1100" dirty="0"/>
                  <a:t> </a:t>
                </a:r>
              </a:p>
              <a:p>
                <a:pPr marL="0" indent="0" algn="ctr">
                  <a:buNone/>
                </a:pPr>
                <a14:m>
                  <m:oMathPara xmlns:m="http://schemas.openxmlformats.org/officeDocument/2006/math">
                    <m:oMathParaPr>
                      <m:jc m:val="centerGroup"/>
                    </m:oMathParaPr>
                    <m:oMath xmlns:m="http://schemas.openxmlformats.org/officeDocument/2006/math">
                      <m:r>
                        <a:rPr lang="en-US" altLang="ja-JP" sz="2800" i="1" dirty="0" smtClean="0">
                          <a:latin typeface="Cambria Math" panose="02040503050406030204" pitchFamily="18" charset="0"/>
                        </a:rPr>
                        <m:t>𝑌</m:t>
                      </m:r>
                      <m:r>
                        <a:rPr lang="pt-BR" altLang="ja-JP" sz="2800" i="1">
                          <a:latin typeface="Cambria Math"/>
                        </a:rPr>
                        <m:t>=</m:t>
                      </m:r>
                      <m:r>
                        <a:rPr lang="en-US" altLang="ja-JP" sz="2800" b="0" i="1" smtClean="0">
                          <a:latin typeface="Cambria Math" panose="02040503050406030204" pitchFamily="18" charset="0"/>
                        </a:rPr>
                        <m:t>2 </m:t>
                      </m:r>
                      <m:sSub>
                        <m:sSubPr>
                          <m:ctrlPr>
                            <a:rPr lang="en-US" altLang="ja-JP" sz="2800" b="0" i="1" smtClean="0">
                              <a:latin typeface="Cambria Math" panose="02040503050406030204" pitchFamily="18" charset="0"/>
                            </a:rPr>
                          </m:ctrlPr>
                        </m:sSubPr>
                        <m:e>
                          <m:r>
                            <a:rPr lang="pt-BR" altLang="ja-JP" sz="2800" i="1">
                              <a:latin typeface="Cambria Math"/>
                            </a:rPr>
                            <m:t>𝑋</m:t>
                          </m:r>
                        </m:e>
                        <m:sub>
                          <m:r>
                            <a:rPr lang="pt-BR" altLang="ja-JP" sz="2800" i="1">
                              <a:latin typeface="Cambria Math"/>
                            </a:rPr>
                            <m:t>1</m:t>
                          </m:r>
                        </m:sub>
                      </m:sSub>
                      <m:r>
                        <a:rPr lang="pt-BR" altLang="ja-JP" sz="2800" i="1">
                          <a:latin typeface="Cambria Math"/>
                        </a:rPr>
                        <m:t> + 2</m:t>
                      </m:r>
                      <m:func>
                        <m:funcPr>
                          <m:ctrlPr>
                            <a:rPr lang="pt-BR" altLang="ja-JP" sz="2800" i="1">
                              <a:latin typeface="Cambria Math" panose="02040503050406030204" pitchFamily="18" charset="0"/>
                            </a:rPr>
                          </m:ctrlPr>
                        </m:funcPr>
                        <m:fName>
                          <m:r>
                            <m:rPr>
                              <m:sty m:val="p"/>
                            </m:rPr>
                            <a:rPr lang="pt-BR" altLang="ja-JP" sz="2800" i="0">
                              <a:latin typeface="Cambria Math"/>
                            </a:rPr>
                            <m:t>sin</m:t>
                          </m:r>
                        </m:fName>
                        <m:e>
                          <m:d>
                            <m:dPr>
                              <m:ctrlPr>
                                <a:rPr lang="pt-BR" altLang="ja-JP" sz="2800" i="1">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pt-BR" altLang="ja-JP" sz="2800" i="1">
                                      <a:latin typeface="Cambria Math"/>
                                    </a:rPr>
                                    <m:t>𝑝𝑖</m:t>
                                  </m:r>
                                  <m:r>
                                    <a:rPr lang="en-US" altLang="ja-JP" sz="2800" b="0" i="1" smtClean="0">
                                      <a:latin typeface="Cambria Math" panose="02040503050406030204" pitchFamily="18" charset="0"/>
                                    </a:rPr>
                                    <m:t> </m:t>
                                  </m:r>
                                  <m:r>
                                    <a:rPr lang="pt-BR" altLang="ja-JP" sz="2800" i="1">
                                      <a:latin typeface="Cambria Math"/>
                                    </a:rPr>
                                    <m:t>𝑋</m:t>
                                  </m:r>
                                </m:e>
                                <m:sub>
                                  <m:r>
                                    <a:rPr lang="pt-BR" altLang="ja-JP" sz="2800" i="1">
                                      <a:latin typeface="Cambria Math"/>
                                    </a:rPr>
                                    <m:t>2</m:t>
                                  </m:r>
                                </m:sub>
                              </m:sSub>
                            </m:e>
                          </m:d>
                        </m:e>
                      </m:func>
                      <m:r>
                        <a:rPr lang="pt-BR" altLang="ja-JP" sz="2800" i="1">
                          <a:latin typeface="Cambria Math"/>
                        </a:rPr>
                        <m:t>+ 3</m:t>
                      </m:r>
                      <m:r>
                        <a:rPr lang="en-US" altLang="ja-JP" sz="2800" b="0" i="1" smtClean="0">
                          <a:latin typeface="Cambria Math" panose="02040503050406030204" pitchFamily="18" charset="0"/>
                        </a:rPr>
                        <m:t> </m:t>
                      </m:r>
                      <m:sSup>
                        <m:sSupPr>
                          <m:ctrlPr>
                            <a:rPr lang="pt-BR" altLang="ja-JP" sz="2800" i="1">
                              <a:latin typeface="Cambria Math" panose="02040503050406030204" pitchFamily="18" charset="0"/>
                            </a:rPr>
                          </m:ctrlPr>
                        </m:sSupPr>
                        <m:e>
                          <m:d>
                            <m:dPr>
                              <m:ctrlPr>
                                <a:rPr lang="pt-BR" altLang="ja-JP" sz="2800" i="1">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pt-BR" altLang="ja-JP" sz="2800" i="1">
                                      <a:latin typeface="Cambria Math"/>
                                    </a:rPr>
                                    <m:t>𝑋</m:t>
                                  </m:r>
                                </m:e>
                                <m:sub>
                                  <m:r>
                                    <a:rPr lang="pt-BR" altLang="ja-JP" sz="2800" i="1">
                                      <a:latin typeface="Cambria Math"/>
                                    </a:rPr>
                                    <m:t>3</m:t>
                                  </m:r>
                                </m:sub>
                              </m:sSub>
                              <m:r>
                                <a:rPr lang="pt-BR" altLang="ja-JP" sz="2800" i="1">
                                  <a:latin typeface="Cambria Math"/>
                                </a:rPr>
                                <m:t>+</m:t>
                              </m:r>
                              <m:sSub>
                                <m:sSubPr>
                                  <m:ctrlPr>
                                    <a:rPr lang="en-US" altLang="ja-JP" sz="2800" b="0" i="1" smtClean="0">
                                      <a:latin typeface="Cambria Math" panose="02040503050406030204" pitchFamily="18" charset="0"/>
                                    </a:rPr>
                                  </m:ctrlPr>
                                </m:sSubPr>
                                <m:e>
                                  <m:r>
                                    <a:rPr lang="pt-BR" altLang="ja-JP" sz="2800" i="1">
                                      <a:latin typeface="Cambria Math"/>
                                    </a:rPr>
                                    <m:t>𝑋</m:t>
                                  </m:r>
                                </m:e>
                                <m:sub>
                                  <m:r>
                                    <a:rPr lang="pt-BR" altLang="ja-JP" sz="2800" i="1">
                                      <a:latin typeface="Cambria Math"/>
                                    </a:rPr>
                                    <m:t>2</m:t>
                                  </m:r>
                                </m:sub>
                              </m:sSub>
                            </m:e>
                          </m:d>
                        </m:e>
                        <m:sup>
                          <m:r>
                            <a:rPr lang="pt-BR" altLang="ja-JP" sz="2800" i="1">
                              <a:latin typeface="Cambria Math"/>
                            </a:rPr>
                            <m:t>2</m:t>
                          </m:r>
                        </m:sup>
                      </m:sSup>
                      <m:r>
                        <a:rPr lang="en-US" altLang="ja-JP" sz="2800" i="1" dirty="0">
                          <a:latin typeface="Cambria Math" panose="02040503050406030204" pitchFamily="18" charset="0"/>
                        </a:rPr>
                        <m:t>+</m:t>
                      </m:r>
                      <m:r>
                        <a:rPr lang="ja-JP" altLang="en-US" sz="2800" i="1" dirty="0">
                          <a:latin typeface="Cambria Math" panose="02040503050406030204" pitchFamily="18" charset="0"/>
                        </a:rPr>
                        <m:t>𝜀</m:t>
                      </m:r>
                    </m:oMath>
                  </m:oMathPara>
                </a14:m>
                <a:endParaRPr lang="en-US" altLang="ja-JP" sz="2800" i="1" dirty="0">
                  <a:latin typeface="Cambria Math" panose="02040503050406030204" pitchFamily="18" charset="0"/>
                </a:endParaRPr>
              </a:p>
              <a:p>
                <a:pPr marL="0" indent="0" algn="ctr">
                  <a:buNone/>
                </a:pPr>
                <a14:m>
                  <m:oMath xmlns:m="http://schemas.openxmlformats.org/officeDocument/2006/math">
                    <m:r>
                      <a:rPr lang="en-US" altLang="ja-JP" sz="2800" b="0" i="1" smtClean="0">
                        <a:solidFill>
                          <a:srgbClr val="92D050"/>
                        </a:solidFill>
                        <a:latin typeface="Cambria Math" panose="02040503050406030204" pitchFamily="18" charset="0"/>
                      </a:rPr>
                      <m:t>+</m:t>
                    </m:r>
                    <m:sSub>
                      <m:sSubPr>
                        <m:ctrlPr>
                          <a:rPr kumimoji="1" lang="en-US" altLang="ja-JP" sz="2800" i="1" dirty="0">
                            <a:solidFill>
                              <a:srgbClr val="92D050"/>
                            </a:solidFill>
                            <a:latin typeface="Cambria Math" panose="02040503050406030204" pitchFamily="18" charset="0"/>
                          </a:rPr>
                        </m:ctrlPr>
                      </m:sSubPr>
                      <m:e>
                        <m:r>
                          <a:rPr kumimoji="1" lang="en-US" altLang="ja-JP" sz="2800" b="0" i="1" dirty="0" smtClean="0">
                            <a:solidFill>
                              <a:srgbClr val="92D050"/>
                            </a:solidFill>
                            <a:latin typeface="Cambria Math" panose="02040503050406030204" pitchFamily="18" charset="0"/>
                          </a:rPr>
                          <m:t>0(</m:t>
                        </m:r>
                        <m:r>
                          <m:rPr>
                            <m:sty m:val="p"/>
                          </m:rPr>
                          <a:rPr lang="en-US" altLang="ja-JP" sz="2800" i="1">
                            <a:solidFill>
                              <a:srgbClr val="92D050"/>
                            </a:solidFill>
                            <a:latin typeface="Cambria Math" panose="02040503050406030204" pitchFamily="18" charset="0"/>
                          </a:rPr>
                          <m:t>X</m:t>
                        </m:r>
                      </m:e>
                      <m:sub>
                        <m:r>
                          <a:rPr kumimoji="1" lang="en-US" altLang="ja-JP" sz="2800" i="1" dirty="0">
                            <a:solidFill>
                              <a:srgbClr val="92D050"/>
                            </a:solidFill>
                            <a:latin typeface="Cambria Math" panose="02040503050406030204" pitchFamily="18" charset="0"/>
                          </a:rPr>
                          <m:t>4</m:t>
                        </m:r>
                      </m:sub>
                    </m:sSub>
                    <m:r>
                      <a:rPr kumimoji="1" lang="en-US" altLang="ja-JP" sz="2800" b="0" i="1" dirty="0" smtClean="0">
                        <a:solidFill>
                          <a:srgbClr val="92D050"/>
                        </a:solidFill>
                        <a:latin typeface="Cambria Math" panose="02040503050406030204" pitchFamily="18" charset="0"/>
                      </a:rPr>
                      <m:t>+</m:t>
                    </m:r>
                    <m:sSub>
                      <m:sSubPr>
                        <m:ctrlPr>
                          <a:rPr kumimoji="1" lang="en-US" altLang="ja-JP" sz="2800" b="0" i="1" dirty="0" smtClean="0">
                            <a:solidFill>
                              <a:srgbClr val="92D050"/>
                            </a:solidFill>
                            <a:latin typeface="Cambria Math" panose="02040503050406030204" pitchFamily="18" charset="0"/>
                          </a:rPr>
                        </m:ctrlPr>
                      </m:sSubPr>
                      <m:e>
                        <m:r>
                          <a:rPr kumimoji="1" lang="en-US" altLang="ja-JP" sz="2800" b="0" i="1" dirty="0" smtClean="0">
                            <a:solidFill>
                              <a:srgbClr val="92D050"/>
                            </a:solidFill>
                            <a:latin typeface="Cambria Math" panose="02040503050406030204" pitchFamily="18" charset="0"/>
                          </a:rPr>
                          <m:t>𝑋</m:t>
                        </m:r>
                      </m:e>
                      <m:sub>
                        <m:r>
                          <a:rPr kumimoji="1" lang="en-US" altLang="ja-JP" sz="2800" b="0" i="1" dirty="0" smtClean="0">
                            <a:solidFill>
                              <a:srgbClr val="92D050"/>
                            </a:solidFill>
                            <a:latin typeface="Cambria Math" panose="02040503050406030204" pitchFamily="18" charset="0"/>
                          </a:rPr>
                          <m:t>5</m:t>
                        </m:r>
                      </m:sub>
                    </m:sSub>
                    <m:r>
                      <a:rPr kumimoji="1" lang="en-US" altLang="ja-JP" sz="2800" b="0" i="1" dirty="0" smtClean="0">
                        <a:solidFill>
                          <a:srgbClr val="92D050"/>
                        </a:solidFill>
                        <a:latin typeface="Cambria Math" panose="02040503050406030204" pitchFamily="18" charset="0"/>
                      </a:rPr>
                      <m:t>+</m:t>
                    </m:r>
                    <m:sSub>
                      <m:sSubPr>
                        <m:ctrlPr>
                          <a:rPr kumimoji="1" lang="en-US" altLang="ja-JP" sz="2800" b="0" i="1" dirty="0" smtClean="0">
                            <a:solidFill>
                              <a:srgbClr val="92D050"/>
                            </a:solidFill>
                            <a:latin typeface="Cambria Math" panose="02040503050406030204" pitchFamily="18" charset="0"/>
                          </a:rPr>
                        </m:ctrlPr>
                      </m:sSubPr>
                      <m:e>
                        <m:r>
                          <a:rPr kumimoji="1" lang="en-US" altLang="ja-JP" sz="2800" b="0" i="1" dirty="0" smtClean="0">
                            <a:solidFill>
                              <a:srgbClr val="92D050"/>
                            </a:solidFill>
                            <a:latin typeface="Cambria Math" panose="02040503050406030204" pitchFamily="18" charset="0"/>
                          </a:rPr>
                          <m:t>𝑋</m:t>
                        </m:r>
                      </m:e>
                      <m:sub>
                        <m:r>
                          <a:rPr kumimoji="1" lang="en-US" altLang="ja-JP" sz="2800" b="0" i="1" dirty="0" smtClean="0">
                            <a:solidFill>
                              <a:srgbClr val="92D050"/>
                            </a:solidFill>
                            <a:latin typeface="Cambria Math" panose="02040503050406030204" pitchFamily="18" charset="0"/>
                          </a:rPr>
                          <m:t>6</m:t>
                        </m:r>
                      </m:sub>
                    </m:sSub>
                    <m:r>
                      <a:rPr kumimoji="1" lang="en-US" altLang="ja-JP" sz="2800" b="0" i="1" dirty="0" smtClean="0">
                        <a:solidFill>
                          <a:srgbClr val="92D050"/>
                        </a:solidFill>
                        <a:latin typeface="Cambria Math" panose="02040503050406030204" pitchFamily="18" charset="0"/>
                      </a:rPr>
                      <m:t>)</m:t>
                    </m:r>
                  </m:oMath>
                </a14:m>
                <a:r>
                  <a:rPr kumimoji="1" lang="ja-JP" altLang="en-US" sz="2800" dirty="0">
                    <a:solidFill>
                      <a:srgbClr val="92D050"/>
                    </a:solidFill>
                  </a:rPr>
                  <a:t> </a:t>
                </a:r>
                <a:endParaRPr kumimoji="1" lang="ja-JP" altLang="en-US" sz="2800"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600200"/>
                <a:ext cx="8229600" cy="1612775"/>
              </a:xfrm>
              <a:blipFill>
                <a:blip r:embed="rId2"/>
                <a:stretch>
                  <a:fillRect l="-1111" t="-4167"/>
                </a:stretch>
              </a:blipFill>
            </p:spPr>
            <p:txBody>
              <a:bodyPr/>
              <a:lstStyle/>
              <a:p>
                <a:r>
                  <a:rPr lang="ja-JP" altLang="en-US">
                    <a:noFill/>
                  </a:rPr>
                  <a:t> </a:t>
                </a:r>
              </a:p>
            </p:txBody>
          </p:sp>
        </mc:Fallback>
      </mc:AlternateContent>
      <p:sp>
        <p:nvSpPr>
          <p:cNvPr id="4" name="正方形/長方形 3"/>
          <p:cNvSpPr/>
          <p:nvPr/>
        </p:nvSpPr>
        <p:spPr>
          <a:xfrm>
            <a:off x="457200" y="3679864"/>
            <a:ext cx="4572000" cy="1477328"/>
          </a:xfrm>
          <a:prstGeom prst="rect">
            <a:avLst/>
          </a:prstGeom>
          <a:ln>
            <a:solidFill>
              <a:srgbClr val="00B0F0"/>
            </a:solidFill>
          </a:ln>
        </p:spPr>
        <p:txBody>
          <a:bodyPr>
            <a:spAutoFit/>
          </a:bodyPr>
          <a:lstStyle/>
          <a:p>
            <a:r>
              <a:rPr lang="ja-JP" altLang="en-US" sz="1000" dirty="0">
                <a:solidFill>
                  <a:srgbClr val="92D050"/>
                </a:solidFill>
              </a:rPr>
              <a:t>#simulate data</a:t>
            </a:r>
          </a:p>
          <a:p>
            <a:r>
              <a:rPr lang="ja-JP" altLang="en-US" sz="1000" dirty="0"/>
              <a:t>obs=1500</a:t>
            </a:r>
          </a:p>
          <a:p>
            <a:r>
              <a:rPr lang="ja-JP" altLang="en-US" sz="1000" dirty="0"/>
              <a:t>vars = 6</a:t>
            </a:r>
          </a:p>
          <a:p>
            <a:r>
              <a:rPr lang="ja-JP" altLang="en-US" sz="1000" dirty="0"/>
              <a:t>X = data.frame(replicate(vars,runif(obs)))*2-1</a:t>
            </a:r>
          </a:p>
          <a:p>
            <a:r>
              <a:rPr lang="ja-JP" altLang="en-US" sz="1000" dirty="0"/>
              <a:t>Y = with(X, X1*2 + 2*sin(X2*pi) + 3* (X3+X2)^2 ) </a:t>
            </a:r>
            <a:r>
              <a:rPr lang="ja-JP" altLang="en-US" sz="1000" dirty="0">
                <a:solidFill>
                  <a:srgbClr val="92D050"/>
                </a:solidFill>
              </a:rPr>
              <a:t>#X4, X5,X6 are noises</a:t>
            </a:r>
          </a:p>
          <a:p>
            <a:endParaRPr lang="ja-JP" altLang="en-US" sz="1000" dirty="0"/>
          </a:p>
          <a:p>
            <a:r>
              <a:rPr lang="ja-JP" altLang="en-US" sz="1000" dirty="0"/>
              <a:t>Yerror = 1 * rnorm(obs)</a:t>
            </a:r>
          </a:p>
          <a:p>
            <a:r>
              <a:rPr lang="ja-JP" altLang="en-US" sz="1000" dirty="0"/>
              <a:t>var(Y)/var(Y+Yerror)</a:t>
            </a:r>
          </a:p>
          <a:p>
            <a:r>
              <a:rPr lang="ja-JP" altLang="en-US" sz="1000" dirty="0"/>
              <a:t>Y= Y+Yerror</a:t>
            </a:r>
            <a:endParaRPr lang="en-US" altLang="ja-JP" sz="1000" dirty="0"/>
          </a:p>
        </p:txBody>
      </p:sp>
    </p:spTree>
    <p:extLst>
      <p:ext uri="{BB962C8B-B14F-4D97-AF65-F5344CB8AC3E}">
        <p14:creationId xmlns:p14="http://schemas.microsoft.com/office/powerpoint/2010/main" val="369983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sz="3200" u="sng" dirty="0"/>
              <a:t>P</a:t>
            </a:r>
            <a:r>
              <a:rPr kumimoji="1" lang="en-US" altLang="ja-JP" sz="3200" dirty="0"/>
              <a:t>artial </a:t>
            </a:r>
            <a:r>
              <a:rPr kumimoji="1" lang="en-US" altLang="ja-JP" sz="3200" u="sng" dirty="0"/>
              <a:t>D</a:t>
            </a:r>
            <a:r>
              <a:rPr kumimoji="1" lang="en-US" altLang="ja-JP" sz="3200" dirty="0"/>
              <a:t>ependency </a:t>
            </a:r>
            <a:r>
              <a:rPr kumimoji="1" lang="en-US" altLang="ja-JP" sz="3200" u="sng" dirty="0"/>
              <a:t>P</a:t>
            </a:r>
            <a:r>
              <a:rPr kumimoji="1" lang="en-US" altLang="ja-JP" sz="3200" dirty="0"/>
              <a:t>lot (PDP) </a:t>
            </a:r>
            <a:r>
              <a:rPr kumimoji="1" lang="en-US" altLang="ja-JP" sz="2200" dirty="0"/>
              <a:t>using</a:t>
            </a:r>
            <a:r>
              <a:rPr kumimoji="1" lang="en-US" altLang="ja-JP" sz="3200" dirty="0"/>
              <a:t> </a:t>
            </a:r>
            <a:r>
              <a:rPr kumimoji="1" lang="en-US" altLang="ja-JP" sz="3200" dirty="0" err="1"/>
              <a:t>randomForest</a:t>
            </a:r>
            <a:endParaRPr kumimoji="1" lang="ja-JP" altLang="en-US" sz="3200"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3" y="1484784"/>
            <a:ext cx="5280587" cy="3960440"/>
          </a:xfrm>
        </p:spPr>
      </p:pic>
      <p:sp>
        <p:nvSpPr>
          <p:cNvPr id="6" name="正方形/長方形 5"/>
          <p:cNvSpPr/>
          <p:nvPr/>
        </p:nvSpPr>
        <p:spPr>
          <a:xfrm>
            <a:off x="5508104" y="3429000"/>
            <a:ext cx="3528392" cy="2708434"/>
          </a:xfrm>
          <a:prstGeom prst="rect">
            <a:avLst/>
          </a:prstGeom>
          <a:ln>
            <a:solidFill>
              <a:srgbClr val="00B0F0"/>
            </a:solidFill>
          </a:ln>
        </p:spPr>
        <p:txBody>
          <a:bodyPr wrap="square">
            <a:spAutoFit/>
          </a:bodyPr>
          <a:lstStyle/>
          <a:p>
            <a:r>
              <a:rPr lang="ja-JP" altLang="en-US" sz="1000" dirty="0">
                <a:solidFill>
                  <a:srgbClr val="0000FF"/>
                </a:solidFill>
              </a:rPr>
              <a:t>library</a:t>
            </a:r>
            <a:r>
              <a:rPr lang="ja-JP" altLang="en-US" sz="1000" dirty="0"/>
              <a:t>(randomForest)</a:t>
            </a:r>
          </a:p>
          <a:p>
            <a:r>
              <a:rPr lang="ja-JP" altLang="en-US" sz="1000" dirty="0">
                <a:solidFill>
                  <a:srgbClr val="0000FF"/>
                </a:solidFill>
              </a:rPr>
              <a:t>library</a:t>
            </a:r>
            <a:r>
              <a:rPr lang="ja-JP" altLang="en-US" sz="1000" dirty="0"/>
              <a:t>(forestFloor)</a:t>
            </a:r>
          </a:p>
          <a:p>
            <a:endParaRPr lang="ja-JP" altLang="en-US" sz="1000" dirty="0"/>
          </a:p>
          <a:p>
            <a:r>
              <a:rPr lang="ja-JP" altLang="en-US" sz="1000" dirty="0">
                <a:solidFill>
                  <a:srgbClr val="92D050"/>
                </a:solidFill>
              </a:rPr>
              <a:t>#grow a forest, remember to include inbag</a:t>
            </a:r>
          </a:p>
          <a:p>
            <a:r>
              <a:rPr lang="ja-JP" altLang="en-US" sz="1000" dirty="0"/>
              <a:t>multireg.rfo=randomForest::randomForest(X,Y,</a:t>
            </a:r>
          </a:p>
          <a:p>
            <a:r>
              <a:rPr lang="ja-JP" altLang="en-US" sz="1000" dirty="0"/>
              <a:t>                               keep.inbag=TRUE,</a:t>
            </a:r>
            <a:r>
              <a:rPr lang="en-US" altLang="ja-JP" sz="1000" dirty="0"/>
              <a:t> </a:t>
            </a:r>
          </a:p>
          <a:p>
            <a:r>
              <a:rPr lang="en-US" altLang="ja-JP" sz="1000" dirty="0"/>
              <a:t>                               </a:t>
            </a:r>
            <a:r>
              <a:rPr lang="ja-JP" altLang="en-US" sz="1000" dirty="0"/>
              <a:t>ntree=1000, sampsize=500,</a:t>
            </a:r>
          </a:p>
          <a:p>
            <a:r>
              <a:rPr lang="ja-JP" altLang="en-US" sz="1000" dirty="0"/>
              <a:t>                               replace=TRUE, importance=TRUE)</a:t>
            </a:r>
          </a:p>
          <a:p>
            <a:r>
              <a:rPr lang="ja-JP" altLang="en-US" sz="1000" dirty="0"/>
              <a:t>names.X &lt;- c("X2","X3","X1","X5","X6","X4")</a:t>
            </a:r>
          </a:p>
          <a:p>
            <a:endParaRPr lang="ja-JP" altLang="en-US" sz="1000" dirty="0"/>
          </a:p>
          <a:p>
            <a:r>
              <a:rPr lang="ja-JP" altLang="en-US" sz="1000" dirty="0">
                <a:solidFill>
                  <a:srgbClr val="92D050"/>
                </a:solidFill>
              </a:rPr>
              <a:t># randomForest::partialPlot()</a:t>
            </a:r>
          </a:p>
          <a:p>
            <a:r>
              <a:rPr lang="ja-JP" altLang="en-US" sz="1000" dirty="0"/>
              <a:t>par(mfrow=c(2, 3))</a:t>
            </a:r>
          </a:p>
          <a:p>
            <a:r>
              <a:rPr lang="ja-JP" altLang="en-US" sz="1000" dirty="0"/>
              <a:t>for (i in seq_along(names.X)) {</a:t>
            </a:r>
          </a:p>
          <a:p>
            <a:r>
              <a:rPr lang="ja-JP" altLang="en-US" sz="1000" dirty="0"/>
              <a:t>  partialPlot(multireg.rfo, X, names.X[i], xlab=names.X[i], </a:t>
            </a:r>
            <a:endParaRPr lang="en-US" altLang="ja-JP" sz="1000" dirty="0"/>
          </a:p>
          <a:p>
            <a:r>
              <a:rPr lang="en-US" altLang="ja-JP" sz="1000" dirty="0"/>
              <a:t>                                     </a:t>
            </a:r>
            <a:r>
              <a:rPr lang="ja-JP" altLang="en-US" sz="1000" dirty="0"/>
              <a:t>main = names.X[i], ylim=c(-4,10))</a:t>
            </a:r>
          </a:p>
          <a:p>
            <a:r>
              <a:rPr lang="ja-JP" altLang="en-US" sz="1000" dirty="0"/>
              <a:t>}</a:t>
            </a:r>
          </a:p>
          <a:p>
            <a:r>
              <a:rPr lang="ja-JP" altLang="en-US" sz="1000" dirty="0"/>
              <a:t>par(mfrow=c(1, 1))</a:t>
            </a:r>
          </a:p>
        </p:txBody>
      </p:sp>
      <p:sp>
        <p:nvSpPr>
          <p:cNvPr id="8" name="正方形/長方形 7"/>
          <p:cNvSpPr/>
          <p:nvPr/>
        </p:nvSpPr>
        <p:spPr>
          <a:xfrm>
            <a:off x="5508104" y="1774557"/>
            <a:ext cx="3286477" cy="646331"/>
          </a:xfrm>
          <a:prstGeom prst="rect">
            <a:avLst/>
          </a:prstGeom>
        </p:spPr>
        <p:txBody>
          <a:bodyPr wrap="none">
            <a:spAutoFit/>
          </a:bodyPr>
          <a:lstStyle/>
          <a:p>
            <a:r>
              <a:rPr lang="ja-JP" altLang="en-US" dirty="0">
                <a:latin typeface="+mn-ea"/>
              </a:rPr>
              <a:t>注目する変数がある値のとき、</a:t>
            </a:r>
            <a:endParaRPr lang="en-US" altLang="ja-JP" dirty="0">
              <a:latin typeface="+mn-ea"/>
            </a:endParaRPr>
          </a:p>
          <a:p>
            <a:r>
              <a:rPr lang="ja-JP" altLang="en-US" dirty="0">
                <a:solidFill>
                  <a:srgbClr val="FF0000"/>
                </a:solidFill>
                <a:latin typeface="+mn-ea"/>
              </a:rPr>
              <a:t>「平均的な予測値」</a:t>
            </a:r>
            <a:r>
              <a:rPr lang="ja-JP" altLang="en-US" dirty="0">
                <a:latin typeface="+mn-ea"/>
              </a:rPr>
              <a:t>を可視化する</a:t>
            </a:r>
            <a:endParaRPr lang="ja-JP" altLang="en-US" dirty="0"/>
          </a:p>
        </p:txBody>
      </p:sp>
    </p:spTree>
    <p:extLst>
      <p:ext uri="{BB962C8B-B14F-4D97-AF65-F5344CB8AC3E}">
        <p14:creationId xmlns:p14="http://schemas.microsoft.com/office/powerpoint/2010/main" val="349687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66829"/>
          </a:xfrm>
        </p:spPr>
        <p:txBody>
          <a:bodyPr>
            <a:normAutofit/>
          </a:bodyPr>
          <a:lstStyle/>
          <a:p>
            <a:r>
              <a:rPr lang="en-US" altLang="ja-JP" sz="3200" dirty="0"/>
              <a:t>PDP focuses on marginal averages</a:t>
            </a:r>
            <a:endParaRPr kumimoji="1" lang="ja-JP" altLang="en-US" sz="3200" b="1" i="1" dirty="0">
              <a:latin typeface="Times New Roman" panose="02020603050405020304" pitchFamily="18" charset="0"/>
              <a:cs typeface="Times New Roman" panose="02020603050405020304" pitchFamily="18" charset="0"/>
            </a:endParaRPr>
          </a:p>
        </p:txBody>
      </p:sp>
      <p:sp>
        <p:nvSpPr>
          <p:cNvPr id="4" name="テキスト ボックス 3"/>
          <p:cNvSpPr txBox="1"/>
          <p:nvPr/>
        </p:nvSpPr>
        <p:spPr>
          <a:xfrm>
            <a:off x="899592" y="3717032"/>
            <a:ext cx="184731" cy="923330"/>
          </a:xfrm>
          <a:prstGeom prst="rect">
            <a:avLst/>
          </a:prstGeom>
          <a:noFill/>
        </p:spPr>
        <p:txBody>
          <a:bodyPr wrap="none" rtlCol="0">
            <a:spAutoFit/>
          </a:bodyPr>
          <a:lstStyle/>
          <a:p>
            <a:endParaRPr kumimoji="1" lang="en-US" altLang="ja-JP" b="0" i="1" dirty="0">
              <a:latin typeface="Cambria Math"/>
            </a:endParaRPr>
          </a:p>
          <a:p>
            <a:endParaRPr kumimoji="1" lang="en-US" altLang="ja-JP" b="0" i="1" dirty="0">
              <a:latin typeface="Cambria Math"/>
            </a:endParaRPr>
          </a:p>
          <a:p>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2168720"/>
            <a:ext cx="8045206" cy="464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四角形吹き出し 5"/>
              <p:cNvSpPr/>
              <p:nvPr/>
            </p:nvSpPr>
            <p:spPr>
              <a:xfrm>
                <a:off x="107504" y="1474063"/>
                <a:ext cx="3888432" cy="764302"/>
              </a:xfrm>
              <a:prstGeom prst="wedgeRectCallout">
                <a:avLst>
                  <a:gd name="adj1" fmla="val 23748"/>
                  <a:gd name="adj2" fmla="val 34098"/>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ea"/>
                  <a:buAutoNum type="circleNumDbPlain"/>
                </a:pPr>
                <a:r>
                  <a:rPr lang="en-US" altLang="ja-JP" dirty="0">
                    <a:solidFill>
                      <a:schemeClr val="tx1"/>
                    </a:solidFill>
                  </a:rPr>
                  <a:t> </a:t>
                </a:r>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smtClean="0">
                            <a:solidFill>
                              <a:schemeClr val="tx1"/>
                            </a:solidFill>
                            <a:latin typeface="Cambria Math" panose="02040503050406030204" pitchFamily="18" charset="0"/>
                          </a:rPr>
                          <m:t>𝑥</m:t>
                        </m:r>
                      </m:e>
                      <m:sub>
                        <m:r>
                          <m:rPr>
                            <m:sty m:val="p"/>
                          </m:rPr>
                          <a:rPr lang="en-US" altLang="ja-JP" i="1">
                            <a:solidFill>
                              <a:schemeClr val="tx1"/>
                            </a:solidFill>
                            <a:latin typeface="Cambria Math" panose="02040503050406030204" pitchFamily="18" charset="0"/>
                          </a:rPr>
                          <m:t>i</m:t>
                        </m:r>
                      </m:sub>
                    </m:sSub>
                  </m:oMath>
                </a14:m>
                <a:r>
                  <a:rPr lang="ja-JP" altLang="en-US" dirty="0">
                    <a:solidFill>
                      <a:schemeClr val="tx1"/>
                    </a:solidFill>
                  </a:rPr>
                  <a:t> がある値のとき、残りの変数の違いによる </a:t>
                </a:r>
                <a:r>
                  <a:rPr lang="en-US" altLang="ja-JP" i="1" dirty="0">
                    <a:solidFill>
                      <a:schemeClr val="tx1"/>
                    </a:solidFill>
                    <a:latin typeface="Times New Roman" panose="02020603050405020304" pitchFamily="18" charset="0"/>
                    <a:cs typeface="Times New Roman" panose="02020603050405020304" pitchFamily="18" charset="0"/>
                  </a:rPr>
                  <a:t>y </a:t>
                </a:r>
                <a:r>
                  <a:rPr lang="ja-JP" altLang="en-US" dirty="0">
                    <a:solidFill>
                      <a:schemeClr val="tx1"/>
                    </a:solidFill>
                  </a:rPr>
                  <a:t>の値を平均する</a:t>
                </a:r>
                <a:endParaRPr lang="en-US" altLang="ja-JP" dirty="0">
                  <a:solidFill>
                    <a:schemeClr val="tx1"/>
                  </a:solidFill>
                </a:endParaRPr>
              </a:p>
            </p:txBody>
          </p:sp>
        </mc:Choice>
        <mc:Fallback xmlns="">
          <p:sp>
            <p:nvSpPr>
              <p:cNvPr id="6" name="四角形吹き出し 5"/>
              <p:cNvSpPr>
                <a:spLocks noRot="1" noChangeAspect="1" noMove="1" noResize="1" noEditPoints="1" noAdjustHandles="1" noChangeArrowheads="1" noChangeShapeType="1" noTextEdit="1"/>
              </p:cNvSpPr>
              <p:nvPr/>
            </p:nvSpPr>
            <p:spPr>
              <a:xfrm>
                <a:off x="107504" y="1474063"/>
                <a:ext cx="3888432" cy="764302"/>
              </a:xfrm>
              <a:prstGeom prst="wedgeRectCallout">
                <a:avLst>
                  <a:gd name="adj1" fmla="val 23748"/>
                  <a:gd name="adj2" fmla="val 34098"/>
                </a:avLst>
              </a:prstGeom>
              <a:blipFill>
                <a:blip r:embed="rId3"/>
                <a:stretch>
                  <a:fillRect l="-467" b="-3876"/>
                </a:stretch>
              </a:blipFill>
              <a:ln>
                <a:solidFill>
                  <a:srgbClr val="00B050"/>
                </a:solidFill>
              </a:ln>
            </p:spPr>
            <p:txBody>
              <a:bodyPr/>
              <a:lstStyle/>
              <a:p>
                <a:r>
                  <a:rPr lang="ja-JP" altLang="en-US">
                    <a:noFill/>
                  </a:rPr>
                  <a:t> </a:t>
                </a:r>
              </a:p>
            </p:txBody>
          </p:sp>
        </mc:Fallback>
      </mc:AlternateContent>
      <p:cxnSp>
        <p:nvCxnSpPr>
          <p:cNvPr id="8" name="直線矢印コネクタ 7"/>
          <p:cNvCxnSpPr>
            <a:stCxn id="6" idx="2"/>
          </p:cNvCxnSpPr>
          <p:nvPr/>
        </p:nvCxnSpPr>
        <p:spPr>
          <a:xfrm>
            <a:off x="2051720" y="2238365"/>
            <a:ext cx="576064" cy="968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3203848" y="2207999"/>
            <a:ext cx="2153352" cy="20130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四角形吹き出し 9"/>
              <p:cNvSpPr/>
              <p:nvPr/>
            </p:nvSpPr>
            <p:spPr>
              <a:xfrm>
                <a:off x="4627418" y="1474063"/>
                <a:ext cx="3888432" cy="764302"/>
              </a:xfrm>
              <a:prstGeom prst="wedgeRectCallout">
                <a:avLst>
                  <a:gd name="adj1" fmla="val 23748"/>
                  <a:gd name="adj2" fmla="val 34098"/>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ea"/>
                  <a:buAutoNum type="circleNumDbPlain" startAt="2"/>
                </a:pPr>
                <a:r>
                  <a:rPr lang="ja-JP" altLang="en-US" dirty="0">
                    <a:solidFill>
                      <a:schemeClr val="tx1"/>
                    </a:solidFill>
                  </a:rPr>
                  <a:t>すべての</a:t>
                </a:r>
                <a:r>
                  <a:rPr lang="en-US" altLang="ja-JP" dirty="0">
                    <a:solidFill>
                      <a:schemeClr val="tx1"/>
                    </a:solidFill>
                  </a:rPr>
                  <a:t> </a:t>
                </a:r>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smtClean="0">
                            <a:solidFill>
                              <a:schemeClr val="tx1"/>
                            </a:solidFill>
                            <a:latin typeface="Cambria Math" panose="02040503050406030204" pitchFamily="18" charset="0"/>
                          </a:rPr>
                          <m:t>𝑥</m:t>
                        </m:r>
                      </m:e>
                      <m:sub>
                        <m:r>
                          <m:rPr>
                            <m:sty m:val="p"/>
                          </m:rPr>
                          <a:rPr lang="en-US" altLang="ja-JP" i="1">
                            <a:solidFill>
                              <a:schemeClr val="tx1"/>
                            </a:solidFill>
                            <a:latin typeface="Cambria Math" panose="02040503050406030204" pitchFamily="18" charset="0"/>
                          </a:rPr>
                          <m:t>i</m:t>
                        </m:r>
                      </m:sub>
                    </m:sSub>
                  </m:oMath>
                </a14:m>
                <a:r>
                  <a:rPr lang="ja-JP" altLang="en-US" dirty="0">
                    <a:solidFill>
                      <a:schemeClr val="tx1"/>
                    </a:solidFill>
                  </a:rPr>
                  <a:t> のついて </a:t>
                </a:r>
                <a:r>
                  <a:rPr lang="en-US" altLang="ja-JP" i="1" dirty="0">
                    <a:solidFill>
                      <a:schemeClr val="tx1"/>
                    </a:solidFill>
                    <a:latin typeface="Times New Roman" panose="02020603050405020304" pitchFamily="18" charset="0"/>
                    <a:cs typeface="Times New Roman" panose="02020603050405020304" pitchFamily="18" charset="0"/>
                  </a:rPr>
                  <a:t>y </a:t>
                </a:r>
                <a:r>
                  <a:rPr lang="ja-JP" altLang="en-US" dirty="0">
                    <a:solidFill>
                      <a:schemeClr val="tx1"/>
                    </a:solidFill>
                  </a:rPr>
                  <a:t>の平均を算出し、線でつなぐ</a:t>
                </a:r>
                <a:endParaRPr lang="en-US" altLang="ja-JP" dirty="0">
                  <a:solidFill>
                    <a:schemeClr val="tx1"/>
                  </a:solidFill>
                </a:endParaRPr>
              </a:p>
            </p:txBody>
          </p:sp>
        </mc:Choice>
        <mc:Fallback xmlns="">
          <p:sp>
            <p:nvSpPr>
              <p:cNvPr id="10" name="四角形吹き出し 9"/>
              <p:cNvSpPr>
                <a:spLocks noRot="1" noChangeAspect="1" noMove="1" noResize="1" noEditPoints="1" noAdjustHandles="1" noChangeArrowheads="1" noChangeShapeType="1" noTextEdit="1"/>
              </p:cNvSpPr>
              <p:nvPr/>
            </p:nvSpPr>
            <p:spPr>
              <a:xfrm>
                <a:off x="4627418" y="1474063"/>
                <a:ext cx="3888432" cy="764302"/>
              </a:xfrm>
              <a:prstGeom prst="wedgeRectCallout">
                <a:avLst>
                  <a:gd name="adj1" fmla="val 23748"/>
                  <a:gd name="adj2" fmla="val 34098"/>
                </a:avLst>
              </a:prstGeom>
              <a:blipFill>
                <a:blip r:embed="rId4"/>
                <a:stretch>
                  <a:fillRect l="-312" b="-1550"/>
                </a:stretch>
              </a:blipFill>
              <a:ln>
                <a:solidFill>
                  <a:srgbClr val="00B050"/>
                </a:solidFill>
              </a:ln>
            </p:spPr>
            <p:txBody>
              <a:bodyPr/>
              <a:lstStyle/>
              <a:p>
                <a:r>
                  <a:rPr lang="ja-JP" altLang="en-US">
                    <a:noFill/>
                  </a:rPr>
                  <a:t> </a:t>
                </a:r>
              </a:p>
            </p:txBody>
          </p:sp>
        </mc:Fallback>
      </mc:AlternateContent>
    </p:spTree>
    <p:extLst>
      <p:ext uri="{BB962C8B-B14F-4D97-AF65-F5344CB8AC3E}">
        <p14:creationId xmlns:p14="http://schemas.microsoft.com/office/powerpoint/2010/main" val="121914874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みらか">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テンプレート英文">
  <a:themeElements>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テンプレート英文">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lnDef>
  </a:objectDefaults>
  <a:extraClrSchemeLst>
    <a:extraClrScheme>
      <a:clrScheme name="テンプレート英文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テンプレート英文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テンプレート英文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テンプレート英文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テンプレート英文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テンプレート英文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クラリティ">
  <a:themeElements>
    <a:clrScheme name="クラリティ">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みらか</Template>
  <TotalTime>4113</TotalTime>
  <Words>2517</Words>
  <Application>Microsoft Office PowerPoint</Application>
  <PresentationFormat>画面に合わせる (4:3)</PresentationFormat>
  <Paragraphs>382</Paragraphs>
  <Slides>35</Slides>
  <Notes>6</Notes>
  <HiddenSlides>2</HiddenSlides>
  <MMClips>0</MMClips>
  <ScaleCrop>false</ScaleCrop>
  <HeadingPairs>
    <vt:vector size="8" baseType="variant">
      <vt:variant>
        <vt:lpstr>使用されているフォント</vt:lpstr>
      </vt:variant>
      <vt:variant>
        <vt:i4>11</vt:i4>
      </vt:variant>
      <vt:variant>
        <vt:lpstr>テーマ</vt:lpstr>
      </vt:variant>
      <vt:variant>
        <vt:i4>3</vt:i4>
      </vt:variant>
      <vt:variant>
        <vt:lpstr>埋め込まれた OLE サーバー</vt:lpstr>
      </vt:variant>
      <vt:variant>
        <vt:i4>1</vt:i4>
      </vt:variant>
      <vt:variant>
        <vt:lpstr>スライド タイトル</vt:lpstr>
      </vt:variant>
      <vt:variant>
        <vt:i4>35</vt:i4>
      </vt:variant>
    </vt:vector>
  </HeadingPairs>
  <TitlesOfParts>
    <vt:vector size="50" baseType="lpstr">
      <vt:lpstr>Andale Sans UI</vt:lpstr>
      <vt:lpstr>CMR10</vt:lpstr>
      <vt:lpstr>ＭＳ Ｐゴシック</vt:lpstr>
      <vt:lpstr>StarSymbol</vt:lpstr>
      <vt:lpstr>Arial</vt:lpstr>
      <vt:lpstr>Calibri</vt:lpstr>
      <vt:lpstr>Cambria Math</vt:lpstr>
      <vt:lpstr>Courier New</vt:lpstr>
      <vt:lpstr>Tahoma</vt:lpstr>
      <vt:lpstr>Times New Roman</vt:lpstr>
      <vt:lpstr>Wingdings</vt:lpstr>
      <vt:lpstr>みらか</vt:lpstr>
      <vt:lpstr>テンプレート英文</vt:lpstr>
      <vt:lpstr>クラリティ</vt:lpstr>
      <vt:lpstr>Photo Editor Photo</vt:lpstr>
      <vt:lpstr>ランダムフォレストで感度分析＋ “sensitivity analysis using forestFloor”</vt:lpstr>
      <vt:lpstr>自己紹介</vt:lpstr>
      <vt:lpstr>やりたいこと</vt:lpstr>
      <vt:lpstr>ランダムフォレスト </vt:lpstr>
      <vt:lpstr>特徴変数の 重要度 も評価できる</vt:lpstr>
      <vt:lpstr>変数重要度を求めたら、その次は…</vt:lpstr>
      <vt:lpstr>多変量回帰の例</vt:lpstr>
      <vt:lpstr>Partial Dependency Plot (PDP) using randomForest</vt:lpstr>
      <vt:lpstr>PDP focuses on marginal averages</vt:lpstr>
      <vt:lpstr>a marginal average</vt:lpstr>
      <vt:lpstr>やりたいこと </vt:lpstr>
      <vt:lpstr>ICEboxパッケージによるPDPの分解</vt:lpstr>
      <vt:lpstr>PowerPoint プレゼンテーション</vt:lpstr>
      <vt:lpstr>Feature Contribution</vt:lpstr>
      <vt:lpstr>Feature Contribution</vt:lpstr>
      <vt:lpstr>Feature Contribution</vt:lpstr>
      <vt:lpstr>回帰木 ⇒ random forest回帰</vt:lpstr>
      <vt:lpstr>回帰木を解釈すると..</vt:lpstr>
      <vt:lpstr>ある観察事例に対する feature contribution　</vt:lpstr>
      <vt:lpstr>ある観察事例に対する feature contribution　 (random forest回帰)</vt:lpstr>
      <vt:lpstr>Feature Contribution</vt:lpstr>
      <vt:lpstr>2-class分類木の場合</vt:lpstr>
      <vt:lpstr>multi-class分類木の場合</vt:lpstr>
      <vt:lpstr>3-class分類の決定木</vt:lpstr>
      <vt:lpstr>Irisデータで3クラス分類</vt:lpstr>
      <vt:lpstr>Irisデータで3クラス分類</vt:lpstr>
      <vt:lpstr>所属確率の可視化（3-class限定）</vt:lpstr>
      <vt:lpstr>余談： グラデーション作成関数　fcol()</vt:lpstr>
      <vt:lpstr>余談： グラデーション作成関数　fcol()</vt:lpstr>
      <vt:lpstr>余談： グラデーション作成関数　fcol()</vt:lpstr>
      <vt:lpstr>余談： グラデーション作成関数　fcol()</vt:lpstr>
      <vt:lpstr>余談： グラデーション作成関数　fcol()</vt:lpstr>
      <vt:lpstr>余談： グラデーション作成関数　fcol()</vt:lpstr>
      <vt:lpstr>まとめ</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RandomForestで感度分析＋</dc:title>
  <dc:creator>130182</dc:creator>
  <cp:lastModifiedBy>kato</cp:lastModifiedBy>
  <cp:revision>282</cp:revision>
  <dcterms:created xsi:type="dcterms:W3CDTF">2015-04-02T02:41:39Z</dcterms:created>
  <dcterms:modified xsi:type="dcterms:W3CDTF">2016-07-30T10:06:03Z</dcterms:modified>
</cp:coreProperties>
</file>